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71" r:id="rId2"/>
    <p:sldId id="270" r:id="rId3"/>
    <p:sldId id="264" r:id="rId4"/>
    <p:sldId id="263" r:id="rId5"/>
    <p:sldId id="262" r:id="rId6"/>
    <p:sldId id="261" r:id="rId7"/>
    <p:sldId id="265" r:id="rId8"/>
    <p:sldId id="266" r:id="rId9"/>
    <p:sldId id="269" r:id="rId10"/>
    <p:sldId id="272" r:id="rId11"/>
    <p:sldId id="273" r:id="rId12"/>
    <p:sldId id="274" r:id="rId13"/>
    <p:sldId id="275" r:id="rId14"/>
    <p:sldId id="276" r:id="rId15"/>
    <p:sldId id="333" r:id="rId16"/>
    <p:sldId id="334" r:id="rId17"/>
    <p:sldId id="277" r:id="rId18"/>
    <p:sldId id="278" r:id="rId19"/>
    <p:sldId id="279" r:id="rId20"/>
    <p:sldId id="280" r:id="rId21"/>
    <p:sldId id="331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6" r:id="rId73"/>
    <p:sldId id="33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188E259-A7BA-4509-9679-A31BF7326672}">
          <p14:sldIdLst>
            <p14:sldId id="271"/>
            <p14:sldId id="270"/>
          </p14:sldIdLst>
        </p14:section>
        <p14:section name="Sponsoren" id="{BF743460-0FF5-46A6-8198-130511AA9D86}">
          <p14:sldIdLst>
            <p14:sldId id="264"/>
            <p14:sldId id="263"/>
            <p14:sldId id="262"/>
            <p14:sldId id="261"/>
            <p14:sldId id="265"/>
            <p14:sldId id="266"/>
          </p14:sldIdLst>
        </p14:section>
        <p14:section name="Agenda" id="{9473B390-AAC1-4B8F-96E8-B6E97F266C29}">
          <p14:sldIdLst>
            <p14:sldId id="269"/>
          </p14:sldIdLst>
        </p14:section>
        <p14:section name="The Basics" id="{B437367F-FCFF-4223-9377-373A5B59C97A}">
          <p14:sldIdLst>
            <p14:sldId id="272"/>
            <p14:sldId id="273"/>
            <p14:sldId id="274"/>
            <p14:sldId id="275"/>
            <p14:sldId id="276"/>
            <p14:sldId id="333"/>
            <p14:sldId id="334"/>
            <p14:sldId id="277"/>
            <p14:sldId id="278"/>
            <p14:sldId id="279"/>
            <p14:sldId id="280"/>
            <p14:sldId id="331"/>
            <p14:sldId id="281"/>
            <p14:sldId id="282"/>
          </p14:sldIdLst>
        </p14:section>
        <p14:section name="Settings" id="{50D6072D-C167-487B-95C7-8FE60EA1E537}">
          <p14:sldIdLst>
            <p14:sldId id="283"/>
            <p14:sldId id="284"/>
          </p14:sldIdLst>
        </p14:section>
        <p14:section name="High Performance ETL" id="{3C86068B-EE8F-424C-9BDB-0DD22D0769D1}">
          <p14:sldIdLst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</p14:sldIdLst>
        </p14:section>
        <p14:section name="Parallelize me" id="{0C984581-91DE-41C5-A355-945EC18F76EB}">
          <p14:sldIdLst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Hash partitioning" id="{AB85F85E-3D14-4A45-B3C6-03F284BF83EC}">
          <p14:sldIdLst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Results" id="{3DD1E747-9CCD-4351-89DA-67D5C65CA44B}">
          <p14:sldIdLst>
            <p14:sldId id="324"/>
            <p14:sldId id="325"/>
            <p14:sldId id="326"/>
            <p14:sldId id="327"/>
            <p14:sldId id="328"/>
          </p14:sldIdLst>
        </p14:section>
        <p14:section name="Scale-out" id="{D7066608-0568-400B-93C0-A63E78349DC1}">
          <p14:sldIdLst>
            <p14:sldId id="329"/>
            <p14:sldId id="330"/>
          </p14:sldIdLst>
        </p14:section>
        <p14:section name="Questions" id="{B8B283C2-5E08-4694-9C17-0BEAE551051D}">
          <p14:sldIdLst>
            <p14:sldId id="336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90D"/>
    <a:srgbClr val="FFFF00"/>
    <a:srgbClr val="8FAF3D"/>
    <a:srgbClr val="062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2" autoAdjust="0"/>
    <p:restoredTop sz="89408" autoAdjust="0"/>
  </p:normalViewPr>
  <p:slideViewPr>
    <p:cSldViewPr snapToGrid="0" snapToObjects="1">
      <p:cViewPr varScale="1">
        <p:scale>
          <a:sx n="66" d="100"/>
          <a:sy n="66" d="100"/>
        </p:scale>
        <p:origin x="1398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5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Low/No</a:t>
            </a:r>
            <a:r>
              <a:rPr lang="en-US" baseline="0"/>
              <a:t> Skew</a:t>
            </a:r>
            <a:r>
              <a:rPr lang="en-US" sz="1000" baseline="0"/>
              <a:t>(Good)</a:t>
            </a:r>
            <a:endParaRPr lang="en-US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0532887829995827"/>
          <c:y val="0.2191539534120735"/>
          <c:w val="0.67672900760166399"/>
          <c:h val="0.539925770997375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Busy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89</c:v>
                </c:pt>
                <c:pt idx="1">
                  <c:v>100</c:v>
                </c:pt>
                <c:pt idx="2">
                  <c:v>99</c:v>
                </c:pt>
                <c:pt idx="3">
                  <c:v>98</c:v>
                </c:pt>
                <c:pt idx="4">
                  <c:v>84</c:v>
                </c:pt>
                <c:pt idx="5">
                  <c:v>84</c:v>
                </c:pt>
                <c:pt idx="6">
                  <c:v>93</c:v>
                </c:pt>
                <c:pt idx="7">
                  <c:v>92</c:v>
                </c:pt>
                <c:pt idx="8">
                  <c:v>90</c:v>
                </c:pt>
                <c:pt idx="9">
                  <c:v>82</c:v>
                </c:pt>
                <c:pt idx="10">
                  <c:v>95</c:v>
                </c:pt>
                <c:pt idx="11">
                  <c:v>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9"/>
        <c:overlap val="33"/>
        <c:axId val="1696383520"/>
        <c:axId val="1696384608"/>
      </c:barChart>
      <c:catAx>
        <c:axId val="1696383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of nodes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96384608"/>
        <c:crosses val="autoZero"/>
        <c:auto val="1"/>
        <c:lblAlgn val="ctr"/>
        <c:lblOffset val="100"/>
        <c:noMultiLvlLbl val="0"/>
      </c:catAx>
      <c:valAx>
        <c:axId val="169638460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Percentage Utilization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963835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58%</a:t>
            </a:r>
            <a:r>
              <a:rPr lang="en-US" baseline="0"/>
              <a:t> Skew </a:t>
            </a:r>
            <a:r>
              <a:rPr lang="en-US" sz="1050" baseline="0"/>
              <a:t>(Bad)</a:t>
            </a:r>
            <a:endParaRPr lang="en-US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20532887829995827"/>
          <c:y val="0.2191539534120735"/>
          <c:w val="0.67672900760166399"/>
          <c:h val="0.5399257709973753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Busy</c:v>
                </c:pt>
              </c:strCache>
            </c:strRef>
          </c:tx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12</c:v>
                </c:pt>
                <c:pt idx="1">
                  <c:v>99</c:v>
                </c:pt>
                <c:pt idx="2">
                  <c:v>11</c:v>
                </c:pt>
                <c:pt idx="3">
                  <c:v>13</c:v>
                </c:pt>
                <c:pt idx="4">
                  <c:v>86</c:v>
                </c:pt>
                <c:pt idx="5">
                  <c:v>100</c:v>
                </c:pt>
                <c:pt idx="6">
                  <c:v>11</c:v>
                </c:pt>
                <c:pt idx="7">
                  <c:v>11</c:v>
                </c:pt>
                <c:pt idx="8">
                  <c:v>89</c:v>
                </c:pt>
                <c:pt idx="9">
                  <c:v>88</c:v>
                </c:pt>
                <c:pt idx="10">
                  <c:v>8</c:v>
                </c:pt>
                <c:pt idx="11">
                  <c:v>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9"/>
        <c:overlap val="33"/>
        <c:axId val="1696376448"/>
        <c:axId val="1696378624"/>
      </c:barChart>
      <c:catAx>
        <c:axId val="169637644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nodes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96378624"/>
        <c:crosses val="autoZero"/>
        <c:auto val="1"/>
        <c:lblAlgn val="ctr"/>
        <c:lblOffset val="100"/>
        <c:noMultiLvlLbl val="0"/>
      </c:catAx>
      <c:valAx>
        <c:axId val="16963786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Percentage Utilization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6963764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69E9CE-ADEF-446A-AD3C-9E19B1C8F4D0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da-DK"/>
        </a:p>
      </dgm:t>
    </dgm:pt>
    <dgm:pt modelId="{453CD352-E3FD-4FEF-A206-82AEACD5ECF9}">
      <dgm:prSet phldrT="[Text]"/>
      <dgm:spPr/>
      <dgm:t>
        <a:bodyPr/>
        <a:lstStyle/>
        <a:p>
          <a:r>
            <a:rPr lang="da-DK" dirty="0" smtClean="0"/>
            <a:t>Compare to expected results</a:t>
          </a:r>
          <a:endParaRPr lang="da-DK" dirty="0"/>
        </a:p>
      </dgm:t>
    </dgm:pt>
    <dgm:pt modelId="{35EF2E5C-0DFA-4265-A3AE-8FFF23E36E7E}" type="parTrans" cxnId="{28248147-4339-4AFC-8D67-CB83CE3C6DDF}">
      <dgm:prSet/>
      <dgm:spPr/>
      <dgm:t>
        <a:bodyPr/>
        <a:lstStyle/>
        <a:p>
          <a:endParaRPr lang="da-DK"/>
        </a:p>
      </dgm:t>
    </dgm:pt>
    <dgm:pt modelId="{AB756444-B1BA-46B4-9EBE-FC21B9978B74}" type="sibTrans" cxnId="{28248147-4339-4AFC-8D67-CB83CE3C6DDF}">
      <dgm:prSet/>
      <dgm:spPr/>
      <dgm:t>
        <a:bodyPr/>
        <a:lstStyle/>
        <a:p>
          <a:endParaRPr lang="da-DK"/>
        </a:p>
      </dgm:t>
    </dgm:pt>
    <dgm:pt modelId="{8A5F8F4E-257B-429B-8C29-0A296828982E}">
      <dgm:prSet phldrT="[Text]"/>
      <dgm:spPr/>
      <dgm:t>
        <a:bodyPr/>
        <a:lstStyle/>
        <a:p>
          <a:r>
            <a:rPr lang="en-US" dirty="0" smtClean="0"/>
            <a:t>Discard or Accept Change</a:t>
          </a:r>
          <a:endParaRPr lang="da-DK" dirty="0"/>
        </a:p>
      </dgm:t>
    </dgm:pt>
    <dgm:pt modelId="{E215A32A-41F8-4459-B699-00D0D9683368}" type="parTrans" cxnId="{AD38408D-EA48-4ADC-B380-71CC3DC909B0}">
      <dgm:prSet/>
      <dgm:spPr/>
      <dgm:t>
        <a:bodyPr/>
        <a:lstStyle/>
        <a:p>
          <a:endParaRPr lang="da-DK"/>
        </a:p>
      </dgm:t>
    </dgm:pt>
    <dgm:pt modelId="{2F70493E-3ECF-40F1-B26E-FEBC0CD525EE}" type="sibTrans" cxnId="{AD38408D-EA48-4ADC-B380-71CC3DC909B0}">
      <dgm:prSet/>
      <dgm:spPr/>
      <dgm:t>
        <a:bodyPr/>
        <a:lstStyle/>
        <a:p>
          <a:endParaRPr lang="da-DK"/>
        </a:p>
      </dgm:t>
    </dgm:pt>
    <dgm:pt modelId="{CE913660-0735-4DC6-A8A0-C81C4EB261BC}">
      <dgm:prSet phldrT="[Text]"/>
      <dgm:spPr/>
      <dgm:t>
        <a:bodyPr/>
        <a:lstStyle/>
        <a:p>
          <a:r>
            <a:rPr lang="en-US" dirty="0" smtClean="0"/>
            <a:t>Generate Hypothesis</a:t>
          </a:r>
          <a:endParaRPr lang="da-DK" dirty="0"/>
        </a:p>
      </dgm:t>
    </dgm:pt>
    <dgm:pt modelId="{58F435E2-3D02-4AB7-949F-134BE720CCB8}" type="parTrans" cxnId="{549D9D4B-3E3B-4399-90E2-03234EFCF845}">
      <dgm:prSet/>
      <dgm:spPr/>
      <dgm:t>
        <a:bodyPr/>
        <a:lstStyle/>
        <a:p>
          <a:endParaRPr lang="da-DK"/>
        </a:p>
      </dgm:t>
    </dgm:pt>
    <dgm:pt modelId="{413D9BE6-4AA8-46FD-9DA1-BB85399BA976}" type="sibTrans" cxnId="{549D9D4B-3E3B-4399-90E2-03234EFCF845}">
      <dgm:prSet/>
      <dgm:spPr/>
      <dgm:t>
        <a:bodyPr/>
        <a:lstStyle/>
        <a:p>
          <a:endParaRPr lang="da-DK"/>
        </a:p>
      </dgm:t>
    </dgm:pt>
    <dgm:pt modelId="{27C0A9D8-BB1E-4E46-AE67-53012C02C052}">
      <dgm:prSet phldrT="[Text]"/>
      <dgm:spPr/>
      <dgm:t>
        <a:bodyPr/>
        <a:lstStyle/>
        <a:p>
          <a:r>
            <a:rPr lang="en-US" dirty="0" smtClean="0"/>
            <a:t>Change variable</a:t>
          </a:r>
          <a:endParaRPr lang="da-DK" dirty="0"/>
        </a:p>
      </dgm:t>
    </dgm:pt>
    <dgm:pt modelId="{CE568D42-0014-4B6E-B202-CCF355F38997}" type="parTrans" cxnId="{31E85998-5D8F-4994-A46A-6A42B4319BA2}">
      <dgm:prSet/>
      <dgm:spPr/>
      <dgm:t>
        <a:bodyPr/>
        <a:lstStyle/>
        <a:p>
          <a:endParaRPr lang="da-DK"/>
        </a:p>
      </dgm:t>
    </dgm:pt>
    <dgm:pt modelId="{01A00268-D931-4A01-A759-4CCFCB19ECD6}" type="sibTrans" cxnId="{31E85998-5D8F-4994-A46A-6A42B4319BA2}">
      <dgm:prSet/>
      <dgm:spPr/>
      <dgm:t>
        <a:bodyPr/>
        <a:lstStyle/>
        <a:p>
          <a:endParaRPr lang="da-DK"/>
        </a:p>
      </dgm:t>
    </dgm:pt>
    <dgm:pt modelId="{5DC32D62-9197-426A-A3EC-B541E6E42D86}">
      <dgm:prSet phldrT="[Text]"/>
      <dgm:spPr/>
      <dgm:t>
        <a:bodyPr/>
        <a:lstStyle/>
        <a:p>
          <a:r>
            <a:rPr lang="en-US" dirty="0" smtClean="0"/>
            <a:t>Run and Measure</a:t>
          </a:r>
          <a:endParaRPr lang="da-DK" dirty="0"/>
        </a:p>
      </dgm:t>
    </dgm:pt>
    <dgm:pt modelId="{CE57F6C2-6C56-4B03-B977-4DB34258D51C}" type="parTrans" cxnId="{2FC179AB-F335-421C-A030-D321B9E85163}">
      <dgm:prSet/>
      <dgm:spPr/>
      <dgm:t>
        <a:bodyPr/>
        <a:lstStyle/>
        <a:p>
          <a:endParaRPr lang="da-DK"/>
        </a:p>
      </dgm:t>
    </dgm:pt>
    <dgm:pt modelId="{27961877-88CA-4EE6-9765-0D7ADCA7FDE3}" type="sibTrans" cxnId="{2FC179AB-F335-421C-A030-D321B9E85163}">
      <dgm:prSet/>
      <dgm:spPr/>
      <dgm:t>
        <a:bodyPr/>
        <a:lstStyle/>
        <a:p>
          <a:endParaRPr lang="da-DK"/>
        </a:p>
      </dgm:t>
    </dgm:pt>
    <dgm:pt modelId="{FFA1A40B-D4A7-4553-9756-68F2DDE24DC3}" type="pres">
      <dgm:prSet presAssocID="{2669E9CE-ADEF-446A-AD3C-9E19B1C8F4D0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a-DK"/>
        </a:p>
      </dgm:t>
    </dgm:pt>
    <dgm:pt modelId="{5057CD30-3B93-487A-862F-43BCB8ED61AD}" type="pres">
      <dgm:prSet presAssocID="{453CD352-E3FD-4FEF-A206-82AEACD5ECF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79FE0011-8BA1-4595-B21D-5BD1E29414A1}" type="pres">
      <dgm:prSet presAssocID="{AB756444-B1BA-46B4-9EBE-FC21B9978B74}" presName="sibTrans" presStyleLbl="sibTrans2D1" presStyleIdx="0" presStyleCnt="5"/>
      <dgm:spPr/>
      <dgm:t>
        <a:bodyPr/>
        <a:lstStyle/>
        <a:p>
          <a:endParaRPr lang="da-DK"/>
        </a:p>
      </dgm:t>
    </dgm:pt>
    <dgm:pt modelId="{D2059C22-E961-45B8-B38C-C3837F672B60}" type="pres">
      <dgm:prSet presAssocID="{AB756444-B1BA-46B4-9EBE-FC21B9978B74}" presName="connectorText" presStyleLbl="sibTrans2D1" presStyleIdx="0" presStyleCnt="5"/>
      <dgm:spPr/>
      <dgm:t>
        <a:bodyPr/>
        <a:lstStyle/>
        <a:p>
          <a:endParaRPr lang="da-DK"/>
        </a:p>
      </dgm:t>
    </dgm:pt>
    <dgm:pt modelId="{D532778B-A6DF-4FA5-8D95-DC09DB63AA8B}" type="pres">
      <dgm:prSet presAssocID="{8A5F8F4E-257B-429B-8C29-0A296828982E}" presName="node" presStyleLbl="node1" presStyleIdx="1" presStyleCnt="5" custRadScaleRad="100424" custRadScaleInc="2329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E8386F60-D7DF-47D8-B5BC-1241525459C1}" type="pres">
      <dgm:prSet presAssocID="{2F70493E-3ECF-40F1-B26E-FEBC0CD525EE}" presName="sibTrans" presStyleLbl="sibTrans2D1" presStyleIdx="1" presStyleCnt="5"/>
      <dgm:spPr/>
      <dgm:t>
        <a:bodyPr/>
        <a:lstStyle/>
        <a:p>
          <a:endParaRPr lang="da-DK"/>
        </a:p>
      </dgm:t>
    </dgm:pt>
    <dgm:pt modelId="{2C7CA3AA-A57E-4167-A77B-076CC1CE6E59}" type="pres">
      <dgm:prSet presAssocID="{2F70493E-3ECF-40F1-B26E-FEBC0CD525EE}" presName="connectorText" presStyleLbl="sibTrans2D1" presStyleIdx="1" presStyleCnt="5"/>
      <dgm:spPr/>
      <dgm:t>
        <a:bodyPr/>
        <a:lstStyle/>
        <a:p>
          <a:endParaRPr lang="da-DK"/>
        </a:p>
      </dgm:t>
    </dgm:pt>
    <dgm:pt modelId="{B182C662-8945-4E55-8592-047A25E92DCA}" type="pres">
      <dgm:prSet presAssocID="{CE913660-0735-4DC6-A8A0-C81C4EB261B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A682F897-3BA6-483A-B8F6-90C614792077}" type="pres">
      <dgm:prSet presAssocID="{413D9BE6-4AA8-46FD-9DA1-BB85399BA976}" presName="sibTrans" presStyleLbl="sibTrans2D1" presStyleIdx="2" presStyleCnt="5"/>
      <dgm:spPr/>
      <dgm:t>
        <a:bodyPr/>
        <a:lstStyle/>
        <a:p>
          <a:endParaRPr lang="da-DK"/>
        </a:p>
      </dgm:t>
    </dgm:pt>
    <dgm:pt modelId="{D76525D9-62B0-462F-A192-DB3109513D62}" type="pres">
      <dgm:prSet presAssocID="{413D9BE6-4AA8-46FD-9DA1-BB85399BA976}" presName="connectorText" presStyleLbl="sibTrans2D1" presStyleIdx="2" presStyleCnt="5"/>
      <dgm:spPr/>
      <dgm:t>
        <a:bodyPr/>
        <a:lstStyle/>
        <a:p>
          <a:endParaRPr lang="da-DK"/>
        </a:p>
      </dgm:t>
    </dgm:pt>
    <dgm:pt modelId="{89F79527-18F6-4A7E-A742-C488F97F09AE}" type="pres">
      <dgm:prSet presAssocID="{27C0A9D8-BB1E-4E46-AE67-53012C02C05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3DED9382-D8F9-49E3-B38F-3DBDAE7CAC84}" type="pres">
      <dgm:prSet presAssocID="{01A00268-D931-4A01-A759-4CCFCB19ECD6}" presName="sibTrans" presStyleLbl="sibTrans2D1" presStyleIdx="3" presStyleCnt="5"/>
      <dgm:spPr/>
      <dgm:t>
        <a:bodyPr/>
        <a:lstStyle/>
        <a:p>
          <a:endParaRPr lang="da-DK"/>
        </a:p>
      </dgm:t>
    </dgm:pt>
    <dgm:pt modelId="{93533963-A9A4-4A6A-9D21-E014A1DF7022}" type="pres">
      <dgm:prSet presAssocID="{01A00268-D931-4A01-A759-4CCFCB19ECD6}" presName="connectorText" presStyleLbl="sibTrans2D1" presStyleIdx="3" presStyleCnt="5"/>
      <dgm:spPr/>
      <dgm:t>
        <a:bodyPr/>
        <a:lstStyle/>
        <a:p>
          <a:endParaRPr lang="da-DK"/>
        </a:p>
      </dgm:t>
    </dgm:pt>
    <dgm:pt modelId="{7FB5FCAC-12C6-49A5-9BE2-38124978F1E5}" type="pres">
      <dgm:prSet presAssocID="{5DC32D62-9197-426A-A3EC-B541E6E42D8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a-DK"/>
        </a:p>
      </dgm:t>
    </dgm:pt>
    <dgm:pt modelId="{438C93AD-C287-4DF3-A2BE-7D48C31DF16D}" type="pres">
      <dgm:prSet presAssocID="{27961877-88CA-4EE6-9765-0D7ADCA7FDE3}" presName="sibTrans" presStyleLbl="sibTrans2D1" presStyleIdx="4" presStyleCnt="5"/>
      <dgm:spPr/>
      <dgm:t>
        <a:bodyPr/>
        <a:lstStyle/>
        <a:p>
          <a:endParaRPr lang="da-DK"/>
        </a:p>
      </dgm:t>
    </dgm:pt>
    <dgm:pt modelId="{C62BBD13-6F64-4C0F-B677-F4B681654AA1}" type="pres">
      <dgm:prSet presAssocID="{27961877-88CA-4EE6-9765-0D7ADCA7FDE3}" presName="connectorText" presStyleLbl="sibTrans2D1" presStyleIdx="4" presStyleCnt="5"/>
      <dgm:spPr/>
      <dgm:t>
        <a:bodyPr/>
        <a:lstStyle/>
        <a:p>
          <a:endParaRPr lang="da-DK"/>
        </a:p>
      </dgm:t>
    </dgm:pt>
  </dgm:ptLst>
  <dgm:cxnLst>
    <dgm:cxn modelId="{1CDE4C5E-A9B2-4C9F-B973-001955B0BBD3}" type="presOf" srcId="{27961877-88CA-4EE6-9765-0D7ADCA7FDE3}" destId="{C62BBD13-6F64-4C0F-B677-F4B681654AA1}" srcOrd="1" destOrd="0" presId="urn:microsoft.com/office/officeart/2005/8/layout/cycle2"/>
    <dgm:cxn modelId="{A5B5ACA7-13D0-4D96-94E1-30AE90DB46C4}" type="presOf" srcId="{27961877-88CA-4EE6-9765-0D7ADCA7FDE3}" destId="{438C93AD-C287-4DF3-A2BE-7D48C31DF16D}" srcOrd="0" destOrd="0" presId="urn:microsoft.com/office/officeart/2005/8/layout/cycle2"/>
    <dgm:cxn modelId="{A53B7579-3762-4168-A66A-A2D84F4A6291}" type="presOf" srcId="{27C0A9D8-BB1E-4E46-AE67-53012C02C052}" destId="{89F79527-18F6-4A7E-A742-C488F97F09AE}" srcOrd="0" destOrd="0" presId="urn:microsoft.com/office/officeart/2005/8/layout/cycle2"/>
    <dgm:cxn modelId="{37F23489-31BD-4FDF-94E5-241A2D70FB12}" type="presOf" srcId="{01A00268-D931-4A01-A759-4CCFCB19ECD6}" destId="{3DED9382-D8F9-49E3-B38F-3DBDAE7CAC84}" srcOrd="0" destOrd="0" presId="urn:microsoft.com/office/officeart/2005/8/layout/cycle2"/>
    <dgm:cxn modelId="{2FC179AB-F335-421C-A030-D321B9E85163}" srcId="{2669E9CE-ADEF-446A-AD3C-9E19B1C8F4D0}" destId="{5DC32D62-9197-426A-A3EC-B541E6E42D86}" srcOrd="4" destOrd="0" parTransId="{CE57F6C2-6C56-4B03-B977-4DB34258D51C}" sibTransId="{27961877-88CA-4EE6-9765-0D7ADCA7FDE3}"/>
    <dgm:cxn modelId="{DBB00264-DA8D-4F2E-BC19-D49FE6710E1B}" type="presOf" srcId="{CE913660-0735-4DC6-A8A0-C81C4EB261BC}" destId="{B182C662-8945-4E55-8592-047A25E92DCA}" srcOrd="0" destOrd="0" presId="urn:microsoft.com/office/officeart/2005/8/layout/cycle2"/>
    <dgm:cxn modelId="{28248147-4339-4AFC-8D67-CB83CE3C6DDF}" srcId="{2669E9CE-ADEF-446A-AD3C-9E19B1C8F4D0}" destId="{453CD352-E3FD-4FEF-A206-82AEACD5ECF9}" srcOrd="0" destOrd="0" parTransId="{35EF2E5C-0DFA-4265-A3AE-8FFF23E36E7E}" sibTransId="{AB756444-B1BA-46B4-9EBE-FC21B9978B74}"/>
    <dgm:cxn modelId="{549D9D4B-3E3B-4399-90E2-03234EFCF845}" srcId="{2669E9CE-ADEF-446A-AD3C-9E19B1C8F4D0}" destId="{CE913660-0735-4DC6-A8A0-C81C4EB261BC}" srcOrd="2" destOrd="0" parTransId="{58F435E2-3D02-4AB7-949F-134BE720CCB8}" sibTransId="{413D9BE6-4AA8-46FD-9DA1-BB85399BA976}"/>
    <dgm:cxn modelId="{60B4104A-5BF2-4206-82B7-18CA47352E21}" type="presOf" srcId="{2F70493E-3ECF-40F1-B26E-FEBC0CD525EE}" destId="{2C7CA3AA-A57E-4167-A77B-076CC1CE6E59}" srcOrd="1" destOrd="0" presId="urn:microsoft.com/office/officeart/2005/8/layout/cycle2"/>
    <dgm:cxn modelId="{31E85998-5D8F-4994-A46A-6A42B4319BA2}" srcId="{2669E9CE-ADEF-446A-AD3C-9E19B1C8F4D0}" destId="{27C0A9D8-BB1E-4E46-AE67-53012C02C052}" srcOrd="3" destOrd="0" parTransId="{CE568D42-0014-4B6E-B202-CCF355F38997}" sibTransId="{01A00268-D931-4A01-A759-4CCFCB19ECD6}"/>
    <dgm:cxn modelId="{C79E0431-97D9-4BCA-9C2E-D17E9280150D}" type="presOf" srcId="{AB756444-B1BA-46B4-9EBE-FC21B9978B74}" destId="{79FE0011-8BA1-4595-B21D-5BD1E29414A1}" srcOrd="0" destOrd="0" presId="urn:microsoft.com/office/officeart/2005/8/layout/cycle2"/>
    <dgm:cxn modelId="{1A480FC3-446C-4BAF-82A6-C7CDEE78B0FF}" type="presOf" srcId="{2F70493E-3ECF-40F1-B26E-FEBC0CD525EE}" destId="{E8386F60-D7DF-47D8-B5BC-1241525459C1}" srcOrd="0" destOrd="0" presId="urn:microsoft.com/office/officeart/2005/8/layout/cycle2"/>
    <dgm:cxn modelId="{B2B809E6-BC2C-4330-8B57-9E338910F2E3}" type="presOf" srcId="{413D9BE6-4AA8-46FD-9DA1-BB85399BA976}" destId="{A682F897-3BA6-483A-B8F6-90C614792077}" srcOrd="0" destOrd="0" presId="urn:microsoft.com/office/officeart/2005/8/layout/cycle2"/>
    <dgm:cxn modelId="{A23123A1-5519-4FBA-AB21-85CCACD964AE}" type="presOf" srcId="{01A00268-D931-4A01-A759-4CCFCB19ECD6}" destId="{93533963-A9A4-4A6A-9D21-E014A1DF7022}" srcOrd="1" destOrd="0" presId="urn:microsoft.com/office/officeart/2005/8/layout/cycle2"/>
    <dgm:cxn modelId="{77341F7B-C592-4FC1-A7A4-EE8CC9BBE38D}" type="presOf" srcId="{5DC32D62-9197-426A-A3EC-B541E6E42D86}" destId="{7FB5FCAC-12C6-49A5-9BE2-38124978F1E5}" srcOrd="0" destOrd="0" presId="urn:microsoft.com/office/officeart/2005/8/layout/cycle2"/>
    <dgm:cxn modelId="{ADFBCB0A-9CE2-4120-B2D5-EFC84ECEDC5B}" type="presOf" srcId="{2669E9CE-ADEF-446A-AD3C-9E19B1C8F4D0}" destId="{FFA1A40B-D4A7-4553-9756-68F2DDE24DC3}" srcOrd="0" destOrd="0" presId="urn:microsoft.com/office/officeart/2005/8/layout/cycle2"/>
    <dgm:cxn modelId="{D6C14C0C-1E1B-4E2C-BCB0-00020C1E4F50}" type="presOf" srcId="{8A5F8F4E-257B-429B-8C29-0A296828982E}" destId="{D532778B-A6DF-4FA5-8D95-DC09DB63AA8B}" srcOrd="0" destOrd="0" presId="urn:microsoft.com/office/officeart/2005/8/layout/cycle2"/>
    <dgm:cxn modelId="{FDE424B5-F665-480B-B89D-878521B40E59}" type="presOf" srcId="{453CD352-E3FD-4FEF-A206-82AEACD5ECF9}" destId="{5057CD30-3B93-487A-862F-43BCB8ED61AD}" srcOrd="0" destOrd="0" presId="urn:microsoft.com/office/officeart/2005/8/layout/cycle2"/>
    <dgm:cxn modelId="{AD38408D-EA48-4ADC-B380-71CC3DC909B0}" srcId="{2669E9CE-ADEF-446A-AD3C-9E19B1C8F4D0}" destId="{8A5F8F4E-257B-429B-8C29-0A296828982E}" srcOrd="1" destOrd="0" parTransId="{E215A32A-41F8-4459-B699-00D0D9683368}" sibTransId="{2F70493E-3ECF-40F1-B26E-FEBC0CD525EE}"/>
    <dgm:cxn modelId="{01DEAD5D-118F-43E1-9A05-8AAE2C08A41F}" type="presOf" srcId="{AB756444-B1BA-46B4-9EBE-FC21B9978B74}" destId="{D2059C22-E961-45B8-B38C-C3837F672B60}" srcOrd="1" destOrd="0" presId="urn:microsoft.com/office/officeart/2005/8/layout/cycle2"/>
    <dgm:cxn modelId="{C76FCEB6-6A7E-4E63-9C8C-F59D22445698}" type="presOf" srcId="{413D9BE6-4AA8-46FD-9DA1-BB85399BA976}" destId="{D76525D9-62B0-462F-A192-DB3109513D62}" srcOrd="1" destOrd="0" presId="urn:microsoft.com/office/officeart/2005/8/layout/cycle2"/>
    <dgm:cxn modelId="{3CD5D9A3-B151-467E-958A-3987E81FAE80}" type="presParOf" srcId="{FFA1A40B-D4A7-4553-9756-68F2DDE24DC3}" destId="{5057CD30-3B93-487A-862F-43BCB8ED61AD}" srcOrd="0" destOrd="0" presId="urn:microsoft.com/office/officeart/2005/8/layout/cycle2"/>
    <dgm:cxn modelId="{E9C2FB74-B134-49E3-9D28-6F3340EE0E55}" type="presParOf" srcId="{FFA1A40B-D4A7-4553-9756-68F2DDE24DC3}" destId="{79FE0011-8BA1-4595-B21D-5BD1E29414A1}" srcOrd="1" destOrd="0" presId="urn:microsoft.com/office/officeart/2005/8/layout/cycle2"/>
    <dgm:cxn modelId="{59C2A4CF-19D9-497F-BE58-35CF7F44BD0D}" type="presParOf" srcId="{79FE0011-8BA1-4595-B21D-5BD1E29414A1}" destId="{D2059C22-E961-45B8-B38C-C3837F672B60}" srcOrd="0" destOrd="0" presId="urn:microsoft.com/office/officeart/2005/8/layout/cycle2"/>
    <dgm:cxn modelId="{05A321BE-C629-418D-87F9-FA5318427A44}" type="presParOf" srcId="{FFA1A40B-D4A7-4553-9756-68F2DDE24DC3}" destId="{D532778B-A6DF-4FA5-8D95-DC09DB63AA8B}" srcOrd="2" destOrd="0" presId="urn:microsoft.com/office/officeart/2005/8/layout/cycle2"/>
    <dgm:cxn modelId="{7DDAC368-0822-4ADC-B4A5-BE46458450CD}" type="presParOf" srcId="{FFA1A40B-D4A7-4553-9756-68F2DDE24DC3}" destId="{E8386F60-D7DF-47D8-B5BC-1241525459C1}" srcOrd="3" destOrd="0" presId="urn:microsoft.com/office/officeart/2005/8/layout/cycle2"/>
    <dgm:cxn modelId="{A332A0FB-0930-46F3-8340-C5390A7ECA8E}" type="presParOf" srcId="{E8386F60-D7DF-47D8-B5BC-1241525459C1}" destId="{2C7CA3AA-A57E-4167-A77B-076CC1CE6E59}" srcOrd="0" destOrd="0" presId="urn:microsoft.com/office/officeart/2005/8/layout/cycle2"/>
    <dgm:cxn modelId="{A9F639D3-69BC-4822-AD60-63BB543BF87D}" type="presParOf" srcId="{FFA1A40B-D4A7-4553-9756-68F2DDE24DC3}" destId="{B182C662-8945-4E55-8592-047A25E92DCA}" srcOrd="4" destOrd="0" presId="urn:microsoft.com/office/officeart/2005/8/layout/cycle2"/>
    <dgm:cxn modelId="{A6859335-0800-4007-A807-26711DBDDB84}" type="presParOf" srcId="{FFA1A40B-D4A7-4553-9756-68F2DDE24DC3}" destId="{A682F897-3BA6-483A-B8F6-90C614792077}" srcOrd="5" destOrd="0" presId="urn:microsoft.com/office/officeart/2005/8/layout/cycle2"/>
    <dgm:cxn modelId="{E573D2D5-FC33-4693-8BA2-42465B724630}" type="presParOf" srcId="{A682F897-3BA6-483A-B8F6-90C614792077}" destId="{D76525D9-62B0-462F-A192-DB3109513D62}" srcOrd="0" destOrd="0" presId="urn:microsoft.com/office/officeart/2005/8/layout/cycle2"/>
    <dgm:cxn modelId="{22EA7DEA-1A69-4230-A874-6139FC958984}" type="presParOf" srcId="{FFA1A40B-D4A7-4553-9756-68F2DDE24DC3}" destId="{89F79527-18F6-4A7E-A742-C488F97F09AE}" srcOrd="6" destOrd="0" presId="urn:microsoft.com/office/officeart/2005/8/layout/cycle2"/>
    <dgm:cxn modelId="{39F3846D-E03A-4715-8827-0EA7A27B4105}" type="presParOf" srcId="{FFA1A40B-D4A7-4553-9756-68F2DDE24DC3}" destId="{3DED9382-D8F9-49E3-B38F-3DBDAE7CAC84}" srcOrd="7" destOrd="0" presId="urn:microsoft.com/office/officeart/2005/8/layout/cycle2"/>
    <dgm:cxn modelId="{5F6F4AB7-B7E3-4FBF-89D6-2670665E26A3}" type="presParOf" srcId="{3DED9382-D8F9-49E3-B38F-3DBDAE7CAC84}" destId="{93533963-A9A4-4A6A-9D21-E014A1DF7022}" srcOrd="0" destOrd="0" presId="urn:microsoft.com/office/officeart/2005/8/layout/cycle2"/>
    <dgm:cxn modelId="{CC8542A3-FBC4-45A2-835F-8F3F1323F0FA}" type="presParOf" srcId="{FFA1A40B-D4A7-4553-9756-68F2DDE24DC3}" destId="{7FB5FCAC-12C6-49A5-9BE2-38124978F1E5}" srcOrd="8" destOrd="0" presId="urn:microsoft.com/office/officeart/2005/8/layout/cycle2"/>
    <dgm:cxn modelId="{7527DEA3-AF05-4579-8E8E-65B96A8359A4}" type="presParOf" srcId="{FFA1A40B-D4A7-4553-9756-68F2DDE24DC3}" destId="{438C93AD-C287-4DF3-A2BE-7D48C31DF16D}" srcOrd="9" destOrd="0" presId="urn:microsoft.com/office/officeart/2005/8/layout/cycle2"/>
    <dgm:cxn modelId="{88C2D5A7-596E-4524-8ADD-E7F34CB403C2}" type="presParOf" srcId="{438C93AD-C287-4DF3-A2BE-7D48C31DF16D}" destId="{C62BBD13-6F64-4C0F-B677-F4B681654AA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57CD30-3B93-487A-862F-43BCB8ED61AD}">
      <dsp:nvSpPr>
        <dsp:cNvPr id="0" name=""/>
        <dsp:cNvSpPr/>
      </dsp:nvSpPr>
      <dsp:spPr>
        <a:xfrm>
          <a:off x="1430666" y="314180"/>
          <a:ext cx="1177267" cy="117726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a-DK" sz="1200" kern="1200" dirty="0" smtClean="0"/>
            <a:t>Compare to expected results</a:t>
          </a:r>
          <a:endParaRPr lang="da-DK" sz="1200" kern="1200" dirty="0"/>
        </a:p>
      </dsp:txBody>
      <dsp:txXfrm>
        <a:off x="1603073" y="486587"/>
        <a:ext cx="832453" cy="832453"/>
      </dsp:txXfrm>
    </dsp:sp>
    <dsp:sp modelId="{79FE0011-8BA1-4595-B21D-5BD1E29414A1}">
      <dsp:nvSpPr>
        <dsp:cNvPr id="0" name=""/>
        <dsp:cNvSpPr/>
      </dsp:nvSpPr>
      <dsp:spPr>
        <a:xfrm rot="2189276">
          <a:off x="2567785" y="1227864"/>
          <a:ext cx="319169" cy="397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000" kern="1200"/>
        </a:p>
      </dsp:txBody>
      <dsp:txXfrm>
        <a:off x="2577169" y="1278860"/>
        <a:ext cx="223418" cy="238397"/>
      </dsp:txXfrm>
    </dsp:sp>
    <dsp:sp modelId="{D532778B-A6DF-4FA5-8D95-DC09DB63AA8B}">
      <dsp:nvSpPr>
        <dsp:cNvPr id="0" name=""/>
        <dsp:cNvSpPr/>
      </dsp:nvSpPr>
      <dsp:spPr>
        <a:xfrm>
          <a:off x="2861332" y="1372351"/>
          <a:ext cx="1177267" cy="1177267"/>
        </a:xfrm>
        <a:prstGeom prst="ellipse">
          <a:avLst/>
        </a:prstGeom>
        <a:solidFill>
          <a:schemeClr val="accent4">
            <a:hueOff val="2422892"/>
            <a:satOff val="8837"/>
            <a:lumOff val="-44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Discard or Accept Change</a:t>
          </a:r>
          <a:endParaRPr lang="da-DK" sz="1200" kern="1200" dirty="0"/>
        </a:p>
      </dsp:txBody>
      <dsp:txXfrm>
        <a:off x="3033739" y="1544758"/>
        <a:ext cx="832453" cy="832453"/>
      </dsp:txXfrm>
    </dsp:sp>
    <dsp:sp modelId="{E8386F60-D7DF-47D8-B5BC-1241525459C1}">
      <dsp:nvSpPr>
        <dsp:cNvPr id="0" name=""/>
        <dsp:cNvSpPr/>
      </dsp:nvSpPr>
      <dsp:spPr>
        <a:xfrm rot="6492531">
          <a:off x="3027544" y="2585245"/>
          <a:ext cx="303434" cy="397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422892"/>
            <a:satOff val="8837"/>
            <a:lumOff val="-446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000" kern="1200"/>
        </a:p>
      </dsp:txBody>
      <dsp:txXfrm rot="10800000">
        <a:off x="3087282" y="2621474"/>
        <a:ext cx="212404" cy="238397"/>
      </dsp:txXfrm>
    </dsp:sp>
    <dsp:sp modelId="{B182C662-8945-4E55-8592-047A25E92DCA}">
      <dsp:nvSpPr>
        <dsp:cNvPr id="0" name=""/>
        <dsp:cNvSpPr/>
      </dsp:nvSpPr>
      <dsp:spPr>
        <a:xfrm>
          <a:off x="2314556" y="3034514"/>
          <a:ext cx="1177267" cy="1177267"/>
        </a:xfrm>
        <a:prstGeom prst="ellipse">
          <a:avLst/>
        </a:prstGeom>
        <a:solidFill>
          <a:schemeClr val="accent4">
            <a:hueOff val="4845785"/>
            <a:satOff val="17674"/>
            <a:lumOff val="-892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Generate Hypothesis</a:t>
          </a:r>
          <a:endParaRPr lang="da-DK" sz="1200" kern="1200" dirty="0"/>
        </a:p>
      </dsp:txBody>
      <dsp:txXfrm>
        <a:off x="2486963" y="3206921"/>
        <a:ext cx="832453" cy="832453"/>
      </dsp:txXfrm>
    </dsp:sp>
    <dsp:sp modelId="{A682F897-3BA6-483A-B8F6-90C614792077}">
      <dsp:nvSpPr>
        <dsp:cNvPr id="0" name=""/>
        <dsp:cNvSpPr/>
      </dsp:nvSpPr>
      <dsp:spPr>
        <a:xfrm rot="10800000">
          <a:off x="1871671" y="3424484"/>
          <a:ext cx="312971" cy="397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845785"/>
            <a:satOff val="17674"/>
            <a:lumOff val="-892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000" kern="1200"/>
        </a:p>
      </dsp:txBody>
      <dsp:txXfrm rot="10800000">
        <a:off x="1965562" y="3503949"/>
        <a:ext cx="219080" cy="238397"/>
      </dsp:txXfrm>
    </dsp:sp>
    <dsp:sp modelId="{89F79527-18F6-4A7E-A742-C488F97F09AE}">
      <dsp:nvSpPr>
        <dsp:cNvPr id="0" name=""/>
        <dsp:cNvSpPr/>
      </dsp:nvSpPr>
      <dsp:spPr>
        <a:xfrm>
          <a:off x="546776" y="3034514"/>
          <a:ext cx="1177267" cy="1177267"/>
        </a:xfrm>
        <a:prstGeom prst="ellipse">
          <a:avLst/>
        </a:prstGeom>
        <a:solidFill>
          <a:schemeClr val="accent4">
            <a:hueOff val="7268677"/>
            <a:satOff val="26510"/>
            <a:lumOff val="-1338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Change variable</a:t>
          </a:r>
          <a:endParaRPr lang="da-DK" sz="1200" kern="1200" dirty="0"/>
        </a:p>
      </dsp:txBody>
      <dsp:txXfrm>
        <a:off x="719183" y="3206921"/>
        <a:ext cx="832453" cy="832453"/>
      </dsp:txXfrm>
    </dsp:sp>
    <dsp:sp modelId="{3DED9382-D8F9-49E3-B38F-3DBDAE7CAC84}">
      <dsp:nvSpPr>
        <dsp:cNvPr id="0" name=""/>
        <dsp:cNvSpPr/>
      </dsp:nvSpPr>
      <dsp:spPr>
        <a:xfrm rot="15120000">
          <a:off x="708524" y="2592279"/>
          <a:ext cx="312971" cy="397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7268677"/>
            <a:satOff val="26510"/>
            <a:lumOff val="-1338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000" kern="1200"/>
        </a:p>
      </dsp:txBody>
      <dsp:txXfrm rot="10800000">
        <a:off x="769976" y="2716392"/>
        <a:ext cx="219080" cy="238397"/>
      </dsp:txXfrm>
    </dsp:sp>
    <dsp:sp modelId="{7FB5FCAC-12C6-49A5-9BE2-38124978F1E5}">
      <dsp:nvSpPr>
        <dsp:cNvPr id="0" name=""/>
        <dsp:cNvSpPr/>
      </dsp:nvSpPr>
      <dsp:spPr>
        <a:xfrm>
          <a:off x="501" y="1353255"/>
          <a:ext cx="1177267" cy="1177267"/>
        </a:xfrm>
        <a:prstGeom prst="ellipse">
          <a:avLst/>
        </a:prstGeom>
        <a:solidFill>
          <a:schemeClr val="accent4">
            <a:hueOff val="9691569"/>
            <a:satOff val="35347"/>
            <a:lumOff val="-1784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Run and Measure</a:t>
          </a:r>
          <a:endParaRPr lang="da-DK" sz="1200" kern="1200" dirty="0"/>
        </a:p>
      </dsp:txBody>
      <dsp:txXfrm>
        <a:off x="172908" y="1525662"/>
        <a:ext cx="832453" cy="832453"/>
      </dsp:txXfrm>
    </dsp:sp>
    <dsp:sp modelId="{438C93AD-C287-4DF3-A2BE-7D48C31DF16D}">
      <dsp:nvSpPr>
        <dsp:cNvPr id="0" name=""/>
        <dsp:cNvSpPr/>
      </dsp:nvSpPr>
      <dsp:spPr>
        <a:xfrm rot="19440000">
          <a:off x="1140566" y="1228894"/>
          <a:ext cx="312971" cy="3973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691569"/>
            <a:satOff val="35347"/>
            <a:lumOff val="-178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a-DK" sz="1000" kern="1200"/>
        </a:p>
      </dsp:txBody>
      <dsp:txXfrm>
        <a:off x="1149532" y="1335953"/>
        <a:ext cx="219080" cy="2383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03916-2115-499D-80B6-DA9F9808789B}" type="datetimeFigureOut">
              <a:rPr lang="de-DE" smtClean="0"/>
              <a:t>11.06.2015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87D8D-931B-44D0-B7D8-974228D419A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463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E25C4-CF03-4CCA-8547-2365305A95E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505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10690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Speaker</a:t>
            </a:r>
            <a:r>
              <a:rPr lang="en-US" baseline="0" dirty="0" smtClean="0"/>
              <a:t>: Alexei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84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Speaker</a:t>
            </a:r>
            <a:r>
              <a:rPr lang="en-US" baseline="0" dirty="0" smtClean="0"/>
              <a:t>: Alexei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71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9162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2980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0051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</a:t>
            </a:r>
            <a:r>
              <a:rPr lang="en-US" baseline="0" dirty="0" smtClean="0"/>
              <a:t> </a:t>
            </a:r>
            <a:r>
              <a:rPr lang="en-US" dirty="0" smtClean="0"/>
              <a:t>Marcel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123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</a:t>
            </a:r>
            <a:r>
              <a:rPr lang="en-US" baseline="0" dirty="0" smtClean="0"/>
              <a:t> </a:t>
            </a:r>
            <a:r>
              <a:rPr lang="en-US" dirty="0" smtClean="0"/>
              <a:t>Marcel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45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</a:t>
            </a:r>
            <a:r>
              <a:rPr lang="en-US" baseline="0" dirty="0" smtClean="0"/>
              <a:t> </a:t>
            </a:r>
            <a:r>
              <a:rPr lang="en-US" dirty="0" smtClean="0"/>
              <a:t>Marcel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08978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</a:t>
            </a:r>
            <a:r>
              <a:rPr lang="en-US" baseline="0" dirty="0" smtClean="0"/>
              <a:t> </a:t>
            </a:r>
            <a:r>
              <a:rPr lang="en-US" dirty="0" smtClean="0"/>
              <a:t>Marcel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55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2399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</a:t>
            </a:r>
            <a:r>
              <a:rPr lang="en-US" baseline="0" dirty="0" smtClean="0"/>
              <a:t> </a:t>
            </a:r>
            <a:r>
              <a:rPr lang="en-US" dirty="0" smtClean="0"/>
              <a:t>Marcel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354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2349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 Alexei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0160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</a:t>
            </a:r>
            <a:r>
              <a:rPr lang="en-US" baseline="0" dirty="0" smtClean="0"/>
              <a:t> </a:t>
            </a:r>
            <a:r>
              <a:rPr lang="en-US" dirty="0" smtClean="0"/>
              <a:t>Alexei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172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794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4774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5864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Das macht PDW auch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574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Speaker:</a:t>
            </a:r>
            <a:r>
              <a:rPr lang="en-US" baseline="0" dirty="0" smtClean="0"/>
              <a:t> </a:t>
            </a:r>
            <a:r>
              <a:rPr lang="en-US" dirty="0" smtClean="0"/>
              <a:t>Alexei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8705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610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9013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62017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058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67510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32731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26596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62251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5377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66865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87811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3995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36649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58920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Speaker: Marcel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87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80555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5912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0152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5512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B8C1D-2E1B-4C55-B85C-B2BFAEAE8CB5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551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QKSaturday #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77" y="5633166"/>
            <a:ext cx="2207338" cy="107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243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35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54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SQKSaturday #3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-1" y="5645866"/>
            <a:ext cx="9144001" cy="12248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08" y="516685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08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677" y="5633166"/>
            <a:ext cx="2207338" cy="1075600"/>
          </a:xfrm>
          <a:prstGeom prst="rect">
            <a:avLst/>
          </a:prstGeom>
        </p:spPr>
      </p:pic>
      <p:pic>
        <p:nvPicPr>
          <p:cNvPr id="6" name="Picture Placeholder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" t="8782" r="-202" b="49002"/>
          <a:stretch/>
        </p:blipFill>
        <p:spPr>
          <a:xfrm>
            <a:off x="-1" y="2065947"/>
            <a:ext cx="9180000" cy="2900374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 userDrawn="1"/>
        </p:nvSpPr>
        <p:spPr>
          <a:xfrm>
            <a:off x="458408" y="4293066"/>
            <a:ext cx="7925349" cy="17526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smtClean="0">
                <a:solidFill>
                  <a:schemeClr val="bg1"/>
                </a:solidFill>
              </a:rPr>
              <a:t>SQL </a:t>
            </a:r>
            <a:r>
              <a:rPr lang="de-DE" b="1" dirty="0" err="1" smtClean="0">
                <a:solidFill>
                  <a:schemeClr val="bg1"/>
                </a:solidFill>
              </a:rPr>
              <a:t>Saturday</a:t>
            </a:r>
            <a:r>
              <a:rPr lang="de-DE" b="1" dirty="0" smtClean="0">
                <a:solidFill>
                  <a:schemeClr val="bg1"/>
                </a:solidFill>
              </a:rPr>
              <a:t> 409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961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13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4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2262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29" y="6286903"/>
            <a:ext cx="10173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902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28" y="6072791"/>
            <a:ext cx="9143995" cy="7951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1329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260044" y="122030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172" y="6122011"/>
            <a:ext cx="1380861" cy="67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7.png"/><Relationship Id="rId7" Type="http://schemas.openxmlformats.org/officeDocument/2006/relationships/image" Target="../media/image30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hefutureofthings.com/upload/items_icons/X-25E-Intel-Enterprise-Clas_large.jpg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29.png"/><Relationship Id="rId10" Type="http://schemas.openxmlformats.org/officeDocument/2006/relationships/image" Target="../media/image33.jpeg"/><Relationship Id="rId4" Type="http://schemas.openxmlformats.org/officeDocument/2006/relationships/image" Target="../media/image28.png"/><Relationship Id="rId9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msdn.microsoft.com/de-de/library/hh918452.aspx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ql-server-performance.com/2009/ssis-an-inside-view-part-3/" TargetMode="External"/><Relationship Id="rId2" Type="http://schemas.openxmlformats.org/officeDocument/2006/relationships/hyperlink" Target="http://www.sql-server-performance.com/2009/ssis-an-inside-view-part-2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hyperlink" Target="http://www.sql-server-performance.com/2009/ssis-an-inside-view-part-4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cel.franke@pmOne.com" TargetMode="External"/><Relationship Id="rId2" Type="http://schemas.openxmlformats.org/officeDocument/2006/relationships/hyperlink" Target="http://www.nexxtjump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echnet.microsoft.com/en-us/library/dd425070(v=sql.100).aspx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9.png"/><Relationship Id="rId10" Type="http://schemas.openxmlformats.org/officeDocument/2006/relationships/image" Target="../media/image105.png"/><Relationship Id="rId4" Type="http://schemas.microsoft.com/office/2007/relationships/hdphoto" Target="../media/hdphoto1.wdp"/><Relationship Id="rId9" Type="http://schemas.openxmlformats.org/officeDocument/2006/relationships/image" Target="../media/image10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msdn.microsoft.com/en-us/dn887191.aspx" TargetMode="Externa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SSIS Performance </a:t>
            </a:r>
            <a:r>
              <a:rPr lang="en-US" b="1" dirty="0" smtClean="0"/>
              <a:t>Tuning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0" y="6286500"/>
            <a:ext cx="101758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0" y="6286500"/>
            <a:ext cx="2733675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7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343" y="-87084"/>
            <a:ext cx="4822371" cy="482237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2313" y="456655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Understand the Basics OR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dirty="0" smtClean="0"/>
              <a:t>exercises on the pool deck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20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Performance-Tuning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Typical observations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My &lt;Insert workload here&gt; runs too slow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Conclude that SQL Server is broken/doesn’t scale etc..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Forget about finding root cause and just change things randomly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Buy lots of bigger hardware and expect things to run faster</a:t>
            </a:r>
          </a:p>
          <a:p>
            <a:pPr marL="270000" lvl="1" indent="0">
              <a:buNone/>
            </a:pPr>
            <a:endParaRPr lang="en-US" dirty="0" smtClean="0"/>
          </a:p>
          <a:p>
            <a:pPr marL="57150" indent="0">
              <a:buNone/>
            </a:pPr>
            <a:r>
              <a:rPr lang="en-US" sz="4400" dirty="0" smtClean="0">
                <a:solidFill>
                  <a:srgbClr val="FF0000"/>
                </a:solidFill>
              </a:rPr>
              <a:t>Please: „Don’t guess!“</a:t>
            </a:r>
          </a:p>
          <a:p>
            <a:pPr lvl="1"/>
            <a:endParaRPr lang="en-US" sz="2100" dirty="0" smtClean="0"/>
          </a:p>
          <a:p>
            <a:pPr marL="0" indent="0">
              <a:buNone/>
            </a:pPr>
            <a:r>
              <a:rPr lang="en-US" dirty="0" smtClean="0"/>
              <a:t>Recommended approach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Know your systems &amp; environments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Know your customer requirements: How fast does your data need to be loaded? (as fast as possible is no measure)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Test your baseline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10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Tuning for Scale Loop</a:t>
            </a:r>
            <a:endParaRPr lang="da-DK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264370982"/>
              </p:ext>
            </p:extLst>
          </p:nvPr>
        </p:nvGraphicFramePr>
        <p:xfrm>
          <a:off x="457200" y="1484085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Agree on targets for optimization</a:t>
            </a:r>
          </a:p>
          <a:p>
            <a:pPr lvl="1"/>
            <a:r>
              <a:rPr lang="en-US" dirty="0" smtClean="0"/>
              <a:t>Desired Runtime and Scale</a:t>
            </a:r>
            <a:endParaRPr lang="en-US" dirty="0"/>
          </a:p>
          <a:p>
            <a:pPr lvl="1"/>
            <a:r>
              <a:rPr lang="en-US" dirty="0"/>
              <a:t>CPU, Memory, I/O</a:t>
            </a:r>
          </a:p>
          <a:p>
            <a:r>
              <a:rPr lang="en-US" dirty="0" smtClean="0"/>
              <a:t>Get a baseline</a:t>
            </a:r>
          </a:p>
          <a:p>
            <a:r>
              <a:rPr lang="en-US" dirty="0" smtClean="0"/>
              <a:t>Make small change at a time and jump into the in the tuning loop</a:t>
            </a:r>
          </a:p>
          <a:p>
            <a:endParaRPr lang="en-US" dirty="0" smtClean="0"/>
          </a:p>
          <a:p>
            <a:r>
              <a:rPr lang="en-US" dirty="0" smtClean="0"/>
              <a:t>The greedy tuner doesn’t stop</a:t>
            </a:r>
          </a:p>
          <a:p>
            <a:pPr lvl="1"/>
            <a:r>
              <a:rPr lang="en-US" dirty="0" smtClean="0"/>
              <a:t>“Tune it till it breaks, then fix it, so you can break it again”</a:t>
            </a:r>
          </a:p>
          <a:p>
            <a:pPr lvl="1"/>
            <a:r>
              <a:rPr lang="da-DK" dirty="0" smtClean="0"/>
              <a:t>...Know when to stop..</a:t>
            </a:r>
            <a:endParaRPr lang="en-US" dirty="0" smtClean="0"/>
          </a:p>
          <a:p>
            <a:endParaRPr lang="da-DK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3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05"/>
          <a:stretch/>
        </p:blipFill>
        <p:spPr>
          <a:xfrm>
            <a:off x="271254" y="3667254"/>
            <a:ext cx="3088191" cy="234070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typical Data Warehouse solution</a:t>
            </a:r>
            <a:endParaRPr lang="en-US" dirty="0"/>
          </a:p>
        </p:txBody>
      </p:sp>
      <p:pic>
        <p:nvPicPr>
          <p:cNvPr id="6" name="Picture 7" descr="C:\Users\tkejser\AppData\Local\Microsoft\Windows\Temporary Internet Files\Content.IE5\5A855GJV\MCj043383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1112" y="2002949"/>
            <a:ext cx="878995" cy="838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98" y="2928827"/>
            <a:ext cx="1752912" cy="1393882"/>
          </a:xfrm>
          <a:prstGeom prst="rect">
            <a:avLst/>
          </a:prstGeom>
        </p:spPr>
      </p:pic>
      <p:pic>
        <p:nvPicPr>
          <p:cNvPr id="20" name="Picture 19" descr="Hard Drive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2438" y="2519272"/>
            <a:ext cx="1032730" cy="824281"/>
          </a:xfrm>
          <a:prstGeom prst="rect">
            <a:avLst/>
          </a:prstGeom>
          <a:noFill/>
        </p:spPr>
      </p:pic>
      <p:pic>
        <p:nvPicPr>
          <p:cNvPr id="21" name="Picture 2" descr="X-25E - Intel's Enterprise-Class SSD">
            <a:hlinkClick r:id="rId6" tooltip="X-25E - Intel's Enterprise-Class SSD"/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l="41902" t="11307" r="39080" b="73898"/>
          <a:stretch/>
        </p:blipFill>
        <p:spPr bwMode="auto">
          <a:xfrm>
            <a:off x="7925782" y="1748684"/>
            <a:ext cx="630227" cy="367055"/>
          </a:xfrm>
          <a:prstGeom prst="rect">
            <a:avLst/>
          </a:prstGeom>
          <a:noFill/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14" y="3278908"/>
            <a:ext cx="2886486" cy="2886486"/>
          </a:xfrm>
          <a:prstGeom prst="rect">
            <a:avLst/>
          </a:prstGeom>
        </p:spPr>
      </p:pic>
      <p:pic>
        <p:nvPicPr>
          <p:cNvPr id="24" name="Picture 23" descr="thumbnail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41381" y="4554851"/>
            <a:ext cx="1369247" cy="1369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/>
          <p:cNvSpPr txBox="1"/>
          <p:nvPr/>
        </p:nvSpPr>
        <p:spPr>
          <a:xfrm>
            <a:off x="2907291" y="2130808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15764" y="3693869"/>
            <a:ext cx="926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Memory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852809" y="1345057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Cache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65966" y="2180718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Disk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43" y="1987475"/>
            <a:ext cx="1963431" cy="10086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20632" y="1570442"/>
            <a:ext cx="1726913" cy="275226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021970" y="1548227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22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 your Baseline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88654" y="1798918"/>
            <a:ext cx="6323526" cy="1462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Data Warehouse Reference Architecture: FastTrack </a:t>
            </a:r>
          </a:p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https://msdn.microsoft.com/de-de/library/hh918452.aspx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2" y="1600200"/>
            <a:ext cx="1819818" cy="1859751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629562" y="3866978"/>
            <a:ext cx="8057238" cy="143206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110000"/>
              <a:buFont typeface="Wingdings 2" panose="05020102010507070707" pitchFamily="18" charset="2"/>
              <a:buChar char="¾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¾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200"/>
              </a:spcBef>
              <a:buFontTx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2"/>
                </a:solidFill>
              </a:rPr>
              <a:t>RTFM: Server </a:t>
            </a:r>
            <a:r>
              <a:rPr lang="en-US" dirty="0" smtClean="0">
                <a:solidFill>
                  <a:schemeClr val="tx2"/>
                </a:solidFill>
              </a:rPr>
              <a:t>specification -&gt; What </a:t>
            </a:r>
            <a:r>
              <a:rPr lang="en-US" dirty="0" smtClean="0">
                <a:solidFill>
                  <a:schemeClr val="tx2"/>
                </a:solidFill>
              </a:rPr>
              <a:t>is built-in? What does the provider says?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CPUs / Cores: </a:t>
            </a:r>
            <a:r>
              <a:rPr lang="en-US" dirty="0" smtClean="0">
                <a:solidFill>
                  <a:schemeClr val="tx2"/>
                </a:solidFill>
              </a:rPr>
              <a:t>~200 </a:t>
            </a:r>
            <a:r>
              <a:rPr lang="en-US" dirty="0" smtClean="0">
                <a:solidFill>
                  <a:schemeClr val="tx2"/>
                </a:solidFill>
              </a:rPr>
              <a:t>MB/s throughput per core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Memory: Task Manager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Storage: SQLIO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46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1" y="1883229"/>
            <a:ext cx="6379535" cy="3673186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>
                <a:latin typeface="Arial" pitchFamily="34" charset="0"/>
                <a:cs typeface="Arial" pitchFamily="34" charset="0"/>
              </a:rPr>
              <a:t>Target Data Volume: 20 TB (compressed)</a:t>
            </a:r>
          </a:p>
          <a:p>
            <a:r>
              <a:rPr lang="en-US" sz="3200" dirty="0">
                <a:latin typeface="Arial" pitchFamily="34" charset="0"/>
                <a:cs typeface="Arial" pitchFamily="34" charset="0"/>
              </a:rPr>
              <a:t>Server: DL580 G7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Processor: 4 x 8 Cores Intel Xeon X7560 (2.26 GHz)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Memory: 512GB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Host Bus Adapter: 5 HP 82E 8Gb Dual-port PCI-e FC HBA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3200" dirty="0">
                <a:latin typeface="Arial" pitchFamily="34" charset="0"/>
                <a:cs typeface="Arial" pitchFamily="34" charset="0"/>
              </a:rPr>
              <a:t>Switch: 2 x HP 8/40 Base 24-ports Enabled SAN Switch</a:t>
            </a:r>
          </a:p>
          <a:p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3200" dirty="0">
                <a:latin typeface="Arial" pitchFamily="34" charset="0"/>
                <a:cs typeface="Arial" pitchFamily="34" charset="0"/>
              </a:rPr>
              <a:t>Storage: HP MSA 2000 G3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6 x MSA FC Dual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Cntrl</a:t>
            </a:r>
            <a:r>
              <a:rPr lang="en-US" dirty="0">
                <a:latin typeface="Arial" pitchFamily="34" charset="0"/>
                <a:cs typeface="Arial" pitchFamily="34" charset="0"/>
              </a:rPr>
              <a:t> SFF Base Model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126 x HP 300GB 6G SAS 10K 2.5in DP ENT HDD</a:t>
            </a:r>
          </a:p>
          <a:p>
            <a:pPr lvl="1"/>
            <a:r>
              <a:rPr lang="en-US" dirty="0">
                <a:latin typeface="Arial" pitchFamily="34" charset="0"/>
                <a:cs typeface="Arial" pitchFamily="34" charset="0"/>
              </a:rPr>
              <a:t>HP Smart Array P410i/1GB FBWC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 Configuration</a:t>
            </a:r>
            <a:br>
              <a:rPr lang="en-US" dirty="0" smtClean="0"/>
            </a:br>
            <a:r>
              <a:rPr lang="en-US" sz="2200" dirty="0" smtClean="0"/>
              <a:t>Server Components</a:t>
            </a:r>
            <a:endParaRPr lang="en-US" sz="4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96" y="2154280"/>
            <a:ext cx="1990725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71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982381"/>
            <a:ext cx="5188688" cy="3469492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>
                <a:latin typeface="Arial" pitchFamily="34" charset="0"/>
                <a:cs typeface="Arial" pitchFamily="34" charset="0"/>
              </a:rPr>
              <a:t>Disks Configuration</a:t>
            </a:r>
          </a:p>
          <a:p>
            <a:pPr lvl="1"/>
            <a:r>
              <a:rPr lang="en-US" sz="2200" dirty="0">
                <a:latin typeface="Arial" pitchFamily="34" charset="0"/>
                <a:cs typeface="Arial" pitchFamily="34" charset="0"/>
              </a:rPr>
              <a:t>96 drives for user data (RAID 10)</a:t>
            </a:r>
          </a:p>
          <a:p>
            <a:pPr lvl="1"/>
            <a:r>
              <a:rPr lang="en-US" sz="2200" dirty="0">
                <a:latin typeface="Arial" pitchFamily="34" charset="0"/>
                <a:cs typeface="Arial" pitchFamily="34" charset="0"/>
              </a:rPr>
              <a:t>12 drives for log data (RAID 10)</a:t>
            </a:r>
          </a:p>
          <a:p>
            <a:pPr lvl="1"/>
            <a:r>
              <a:rPr lang="en-US" sz="2200" dirty="0">
                <a:latin typeface="Arial" pitchFamily="34" charset="0"/>
                <a:cs typeface="Arial" pitchFamily="34" charset="0"/>
              </a:rPr>
              <a:t>6 drives for staging data (RAID 5)</a:t>
            </a:r>
          </a:p>
          <a:p>
            <a:pPr lvl="1"/>
            <a:r>
              <a:rPr lang="en-US" sz="2200" dirty="0">
                <a:latin typeface="Arial" pitchFamily="34" charset="0"/>
                <a:cs typeface="Arial" pitchFamily="34" charset="0"/>
              </a:rPr>
              <a:t>12 drives for hot space</a:t>
            </a:r>
          </a:p>
          <a:p>
            <a:pPr lvl="1"/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sz="2600" dirty="0">
                <a:latin typeface="Arial" pitchFamily="34" charset="0"/>
                <a:cs typeface="Arial" pitchFamily="34" charset="0"/>
              </a:rPr>
              <a:t>LUN Layout</a:t>
            </a:r>
          </a:p>
          <a:p>
            <a:pPr lvl="1"/>
            <a:r>
              <a:rPr lang="en-US" sz="2200" dirty="0">
                <a:latin typeface="Arial" pitchFamily="34" charset="0"/>
                <a:cs typeface="Arial" pitchFamily="34" charset="0"/>
              </a:rPr>
              <a:t>4 LUNs per Storage Enclosure</a:t>
            </a:r>
          </a:p>
          <a:p>
            <a:pPr lvl="1"/>
            <a:r>
              <a:rPr lang="en-US" sz="2200" dirty="0">
                <a:latin typeface="Arial" pitchFamily="34" charset="0"/>
                <a:cs typeface="Arial" pitchFamily="34" charset="0"/>
              </a:rPr>
              <a:t>4 Disks per LUN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 Configuration</a:t>
            </a:r>
            <a:br>
              <a:rPr lang="en-US" dirty="0" smtClean="0"/>
            </a:br>
            <a:r>
              <a:rPr lang="en-US" sz="2200" dirty="0" smtClean="0"/>
              <a:t>Storage Components</a:t>
            </a:r>
            <a:endParaRPr lang="en-US" sz="40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487" y="1740938"/>
            <a:ext cx="3225979" cy="388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30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have got a Server!!!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65398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Do we really get what we expected?</a:t>
            </a:r>
          </a:p>
          <a:p>
            <a:r>
              <a:rPr lang="en-US" dirty="0" smtClean="0"/>
              <a:t>SQLIO shows 4,7 GB/s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598" y="1731793"/>
            <a:ext cx="2676525" cy="34956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47" y="3668316"/>
            <a:ext cx="3940726" cy="178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2613547" y="4337430"/>
            <a:ext cx="832514" cy="3548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026796" y="2636604"/>
            <a:ext cx="2135542" cy="4647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8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1257" y="4610096"/>
            <a:ext cx="8650514" cy="1362075"/>
          </a:xfrm>
        </p:spPr>
        <p:txBody>
          <a:bodyPr>
            <a:normAutofit/>
          </a:bodyPr>
          <a:lstStyle/>
          <a:p>
            <a:r>
              <a:rPr lang="en-US" dirty="0" smtClean="0"/>
              <a:t>How does the SSIS Engine works?</a:t>
            </a:r>
            <a:endParaRPr lang="en-US" dirty="0"/>
          </a:p>
        </p:txBody>
      </p:sp>
      <p:sp>
        <p:nvSpPr>
          <p:cNvPr id="4" name="AutoShape 2" descr="Engine"/>
          <p:cNvSpPr>
            <a:spLocks noChangeAspect="1" noChangeArrowheads="1"/>
          </p:cNvSpPr>
          <p:nvPr/>
        </p:nvSpPr>
        <p:spPr bwMode="auto">
          <a:xfrm>
            <a:off x="31750" y="-68263"/>
            <a:ext cx="7048500" cy="476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62" y="58056"/>
            <a:ext cx="5822795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6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the SSIS Engine works?</a:t>
            </a:r>
            <a:br>
              <a:rPr lang="en-US" dirty="0" smtClean="0"/>
            </a:br>
            <a:r>
              <a:rPr lang="en-US" sz="1500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55717" y="1600200"/>
            <a:ext cx="4168969" cy="4525963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SSIS Runtime Engine</a:t>
            </a:r>
          </a:p>
          <a:p>
            <a:pPr lvl="1"/>
            <a:r>
              <a:rPr lang="en-US" dirty="0" smtClean="0"/>
              <a:t>Controls the Control Flow and Layout</a:t>
            </a:r>
          </a:p>
          <a:p>
            <a:pPr lvl="1"/>
            <a:r>
              <a:rPr lang="en-US" dirty="0" smtClean="0"/>
              <a:t>Executes packages</a:t>
            </a:r>
          </a:p>
          <a:p>
            <a:pPr lvl="1"/>
            <a:r>
              <a:rPr lang="en-US" dirty="0" smtClean="0"/>
              <a:t>Offers support for</a:t>
            </a:r>
            <a:r>
              <a:rPr lang="en-US" dirty="0" smtClean="0"/>
              <a:t> Logging, Debugging, Configuration, Connections, Transactions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SSIS Data Flow Engine</a:t>
            </a:r>
          </a:p>
          <a:p>
            <a:pPr lvl="1"/>
            <a:r>
              <a:rPr lang="en-US" dirty="0" smtClean="0"/>
              <a:t>Built as Pipeline</a:t>
            </a:r>
          </a:p>
          <a:p>
            <a:pPr lvl="1"/>
            <a:r>
              <a:rPr lang="en-US" dirty="0" smtClean="0"/>
              <a:t>Controls </a:t>
            </a:r>
            <a:r>
              <a:rPr lang="en-US" dirty="0" err="1" smtClean="0"/>
              <a:t>dataflows</a:t>
            </a:r>
            <a:endParaRPr lang="en-US" dirty="0" smtClean="0"/>
          </a:p>
          <a:p>
            <a:pPr lvl="1"/>
            <a:r>
              <a:rPr lang="en-US" dirty="0" smtClean="0"/>
              <a:t>Buffer-oriented architecture</a:t>
            </a:r>
          </a:p>
          <a:p>
            <a:pPr lvl="1"/>
            <a:r>
              <a:rPr lang="en-US" dirty="0" smtClean="0"/>
              <a:t>Everything happens </a:t>
            </a:r>
            <a:r>
              <a:rPr lang="en-US" dirty="0" smtClean="0"/>
              <a:t>In-Memory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SSIS Inside View</a:t>
            </a:r>
            <a:endParaRPr lang="en-US" dirty="0" smtClean="0">
              <a:hlinkClick r:id=""/>
            </a:endParaRPr>
          </a:p>
          <a:p>
            <a:pPr lvl="1"/>
            <a:r>
              <a:rPr lang="en-US" dirty="0" smtClean="0">
                <a:hlinkClick r:id=""/>
              </a:rPr>
              <a:t>SSIS Inside View Part 1</a:t>
            </a:r>
            <a:endParaRPr lang="en-US" dirty="0" smtClean="0"/>
          </a:p>
          <a:p>
            <a:pPr lvl="1"/>
            <a:r>
              <a:rPr lang="en-US" dirty="0" smtClean="0">
                <a:hlinkClick r:id="rId2"/>
              </a:rPr>
              <a:t>SSIS Inside View Part 2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SSIS Inside View Part 3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SSIS Inside View Part 4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17637"/>
            <a:ext cx="3792828" cy="533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1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 – Marcel Franke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600200"/>
            <a:ext cx="6936047" cy="4525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 smtClean="0"/>
              <a:t>Practice Lead Advanced Analytics &amp; Data Science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err="1" smtClean="0"/>
              <a:t>pmOne</a:t>
            </a:r>
            <a:r>
              <a:rPr lang="en-US" sz="2000" dirty="0" smtClean="0"/>
              <a:t> AG – Germany Austria, Switzerland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/>
              <a:t>P-TSP for Microsoft for Big Data &amp; Data Analytics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dirty="0" smtClean="0"/>
              <a:t>Focus areas: Big Data &amp; Data Analytics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 smtClean="0"/>
          </a:p>
          <a:p>
            <a:pPr marL="0" indent="0">
              <a:lnSpc>
                <a:spcPct val="150000"/>
              </a:lnSpc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Blog: </a:t>
            </a:r>
            <a:r>
              <a:rPr lang="en-US" sz="2000" dirty="0" smtClean="0">
                <a:hlinkClick r:id="rId2"/>
              </a:rPr>
              <a:t>www.nexxtjump.com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E-Mail: </a:t>
            </a:r>
            <a:r>
              <a:rPr lang="en-US" sz="2000" dirty="0" smtClean="0">
                <a:hlinkClick r:id="rId3"/>
              </a:rPr>
              <a:t>marcel.franke@pmOne.com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247" y="460556"/>
            <a:ext cx="1589248" cy="6744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068" y="3551829"/>
            <a:ext cx="2453427" cy="220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2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the SSIS Engine works?</a:t>
            </a:r>
            <a:br>
              <a:rPr lang="en-US" dirty="0" smtClean="0"/>
            </a:br>
            <a:r>
              <a:rPr lang="en-US" sz="1500" dirty="0" smtClean="0"/>
              <a:t>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96514" cy="4525963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Synchronous </a:t>
            </a:r>
            <a:r>
              <a:rPr lang="en-US" dirty="0" smtClean="0">
                <a:latin typeface="+mj-lt"/>
              </a:rPr>
              <a:t>Transformations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+mj-lt"/>
              </a:rPr>
              <a:t>Processes input row and send it to output at the same time</a:t>
            </a:r>
            <a:endParaRPr lang="en-US" dirty="0" smtClean="0">
              <a:latin typeface="+mj-lt"/>
            </a:endParaRP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+mj-lt"/>
              </a:rPr>
              <a:t>Input and </a:t>
            </a:r>
            <a:r>
              <a:rPr lang="en-US" dirty="0" smtClean="0">
                <a:latin typeface="+mj-lt"/>
              </a:rPr>
              <a:t>Output use the same </a:t>
            </a:r>
            <a:r>
              <a:rPr lang="en-US" dirty="0" smtClean="0">
                <a:latin typeface="+mj-lt"/>
              </a:rPr>
              <a:t>Buffer</a:t>
            </a:r>
          </a:p>
          <a:p>
            <a:pPr lvl="1">
              <a:lnSpc>
                <a:spcPct val="120000"/>
              </a:lnSpc>
            </a:pPr>
            <a:r>
              <a:rPr lang="en-US" dirty="0" smtClean="0">
                <a:latin typeface="+mj-lt"/>
              </a:rPr>
              <a:t>Example: Character Map, Derived Column, Data Conversion, Row Count, Lookup, …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Asynchronous Transformations</a:t>
            </a:r>
          </a:p>
          <a:p>
            <a:pPr lvl="1"/>
            <a:r>
              <a:rPr lang="en-US" dirty="0" smtClean="0">
                <a:latin typeface="+mj-lt"/>
              </a:rPr>
              <a:t>Output defines a new Buffer (data needs to be copied)</a:t>
            </a:r>
          </a:p>
          <a:p>
            <a:pPr lvl="1"/>
            <a:r>
              <a:rPr lang="en-US" dirty="0" smtClean="0">
                <a:latin typeface="+mj-lt"/>
              </a:rPr>
              <a:t>Input and Output are not in sync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+mj-lt"/>
              </a:rPr>
              <a:t>Divided into: partially blocking und blocking </a:t>
            </a:r>
            <a:r>
              <a:rPr lang="en-US" dirty="0" smtClean="0">
                <a:latin typeface="+mj-lt"/>
              </a:rPr>
              <a:t>t</a:t>
            </a:r>
            <a:r>
              <a:rPr lang="en-US" dirty="0" smtClean="0">
                <a:latin typeface="+mj-lt"/>
              </a:rPr>
              <a:t>ransformations</a:t>
            </a:r>
            <a:endParaRPr lang="en-US" dirty="0" smtClean="0">
              <a:latin typeface="+mj-lt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en-US" dirty="0" smtClean="0"/>
              <a:t>13.06.2015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the SSIS Engine works?</a:t>
            </a:r>
            <a:br>
              <a:rPr lang="en-US" dirty="0" smtClean="0"/>
            </a:br>
            <a:r>
              <a:rPr lang="en-US" sz="1500" dirty="0" smtClean="0"/>
              <a:t>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Partially blocking transformations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Data will be copied into a new buffer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Example: Merge, Merge Join, Union All, …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+mj-lt"/>
              </a:rPr>
              <a:t>Blocking </a:t>
            </a:r>
            <a:r>
              <a:rPr lang="en-US" dirty="0" smtClean="0">
                <a:latin typeface="+mj-lt"/>
              </a:rPr>
              <a:t>t</a:t>
            </a:r>
            <a:r>
              <a:rPr lang="en-US" dirty="0" smtClean="0">
                <a:latin typeface="+mj-lt"/>
              </a:rPr>
              <a:t>ransformations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latin typeface="+mj-lt"/>
              </a:rPr>
              <a:t>Data will be copied into a new buffer</a:t>
            </a:r>
            <a:endParaRPr lang="en-US" sz="1350" dirty="0" smtClean="0">
              <a:latin typeface="+mj-lt"/>
            </a:endParaRP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All rows need to be read first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latin typeface="+mj-lt"/>
              </a:rPr>
              <a:t>Example: Sort, Aggregate, …</a:t>
            </a:r>
            <a:endParaRPr lang="en-US" dirty="0">
              <a:latin typeface="+mj-lt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314" y="2346062"/>
            <a:ext cx="537029" cy="48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657" y="4726680"/>
            <a:ext cx="479790" cy="47979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en-US" dirty="0" smtClean="0"/>
              <a:t>13.06.2015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5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does the SSIS Engine works?</a:t>
            </a:r>
            <a:br>
              <a:rPr lang="en-US" dirty="0" smtClean="0"/>
            </a:br>
            <a:r>
              <a:rPr lang="en-US" sz="1500" dirty="0" smtClean="0"/>
              <a:t>Data 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886" y="1600200"/>
            <a:ext cx="4307114" cy="452596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Execution Trees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Dataflow is grouped into Execution Trees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/>
              <a:t>Group of transformations that begins with a data source or Asynchronous transformation and ends with an asynchronous transformations </a:t>
            </a:r>
            <a:r>
              <a:rPr lang="en-US" dirty="0" smtClean="0"/>
              <a:t>or a </a:t>
            </a:r>
            <a:r>
              <a:rPr lang="en-US" dirty="0"/>
              <a:t>data </a:t>
            </a:r>
            <a:r>
              <a:rPr lang="en-US" dirty="0" smtClean="0"/>
              <a:t>sink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One buffer belongs to one execution tree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Are generated during runtime by Dataflow Engine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/>
              <a:t>Every execution tree has it’s own threads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523" y="1600200"/>
            <a:ext cx="3979449" cy="4336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9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Best Practices</a:t>
            </a:r>
            <a:r>
              <a:rPr lang="en-US" dirty="0"/>
              <a:t> </a:t>
            </a:r>
            <a:r>
              <a:rPr lang="en-US" dirty="0" smtClean="0"/>
              <a:t>for your package design</a:t>
            </a:r>
            <a:endParaRPr lang="en-US" sz="15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Build small packages for dedicated tasks, e.g. one package per Dimension or fact table</a:t>
            </a:r>
          </a:p>
          <a:p>
            <a:r>
              <a:rPr lang="en-US" dirty="0" smtClean="0"/>
              <a:t>Use speaking names to name elements</a:t>
            </a:r>
            <a:endParaRPr lang="en-US" dirty="0" smtClean="0"/>
          </a:p>
          <a:p>
            <a:r>
              <a:rPr lang="en-US" dirty="0" smtClean="0"/>
              <a:t>Model your packages from top to down or from left to right</a:t>
            </a:r>
          </a:p>
          <a:p>
            <a:r>
              <a:rPr lang="en-US" dirty="0" smtClean="0"/>
              <a:t>Don‘t create too complex </a:t>
            </a:r>
            <a:r>
              <a:rPr lang="en-US" dirty="0" err="1" smtClean="0"/>
              <a:t>dataflows</a:t>
            </a:r>
            <a:r>
              <a:rPr lang="en-US" dirty="0" smtClean="0"/>
              <a:t>. It‘s confusing and negative for your performance.</a:t>
            </a:r>
          </a:p>
          <a:p>
            <a:r>
              <a:rPr lang="en-US" dirty="0" smtClean="0"/>
              <a:t>Use SQL Server for some Tasks (e.</a:t>
            </a:r>
            <a:r>
              <a:rPr lang="en-US" dirty="0" smtClean="0"/>
              <a:t>g</a:t>
            </a:r>
            <a:r>
              <a:rPr lang="en-US" dirty="0" smtClean="0"/>
              <a:t>. </a:t>
            </a:r>
            <a:r>
              <a:rPr lang="en-US" dirty="0" smtClean="0"/>
              <a:t>sort of input data, joins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Stored Procedures or Plain SQL</a:t>
            </a:r>
            <a:r>
              <a:rPr lang="en-US" dirty="0" smtClean="0">
                <a:sym typeface="Wingdings" pitchFamily="2" charset="2"/>
              </a:rPr>
              <a:t>? </a:t>
            </a:r>
            <a:r>
              <a:rPr lang="en-US" dirty="0" smtClean="0"/>
              <a:t>Be careful with SP parameters!!!</a:t>
            </a:r>
          </a:p>
          <a:p>
            <a:r>
              <a:rPr lang="en-US" dirty="0" smtClean="0"/>
              <a:t>Copy &amp; Paste of elements is possible</a:t>
            </a:r>
          </a:p>
          <a:p>
            <a:r>
              <a:rPr lang="en-US" dirty="0" smtClean="0"/>
              <a:t>Use auto-arrange functionality</a:t>
            </a:r>
          </a:p>
          <a:p>
            <a:r>
              <a:rPr lang="en-US" dirty="0" smtClean="0"/>
              <a:t>Be consistent in your design</a:t>
            </a:r>
            <a:endParaRPr lang="en-US" dirty="0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en-US" dirty="0" smtClean="0"/>
              <a:t>13.06.2015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80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SQL Server Correctly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98" y="-2717"/>
            <a:ext cx="6433230" cy="385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30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 Loading Performance Guide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2285" y="1600200"/>
            <a:ext cx="6625771" cy="16655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The Data Loading Performance Guide</a:t>
            </a:r>
          </a:p>
          <a:p>
            <a:pPr marL="0" indent="0">
              <a:buNone/>
            </a:pPr>
            <a:r>
              <a:rPr lang="en-US" sz="2000" dirty="0" smtClean="0">
                <a:hlinkClick r:id="rId2"/>
              </a:rPr>
              <a:t>https://technet.microsoft.com/en-us/library/dd425070(v=sql.100).aspx</a:t>
            </a:r>
            <a:r>
              <a:rPr lang="en-US" sz="2000" dirty="0" smtClean="0"/>
              <a:t> </a:t>
            </a:r>
          </a:p>
          <a:p>
            <a:pPr marL="0" indent="0">
              <a:buNone/>
            </a:pPr>
            <a:r>
              <a:rPr lang="en-US" sz="2000" dirty="0" smtClean="0"/>
              <a:t>Authors: Thomas Kejser, Peter Carlin and Stuart Ozer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62" y="1600200"/>
            <a:ext cx="1268932" cy="1296776"/>
          </a:xfrm>
          <a:prstGeom prst="rect">
            <a:avLst/>
          </a:prstGeom>
        </p:spPr>
      </p:pic>
      <p:sp>
        <p:nvSpPr>
          <p:cNvPr id="5" name="Content Placeholder 1"/>
          <p:cNvSpPr txBox="1">
            <a:spLocks/>
          </p:cNvSpPr>
          <p:nvPr/>
        </p:nvSpPr>
        <p:spPr>
          <a:xfrm>
            <a:off x="457201" y="3309259"/>
            <a:ext cx="8229599" cy="24342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200"/>
              </a:spcBef>
              <a:buClr>
                <a:schemeClr val="accent1"/>
              </a:buClr>
              <a:buSzPct val="110000"/>
              <a:buFont typeface="Wingdings 2" panose="05020102010507070707" pitchFamily="18" charset="2"/>
              <a:buChar char="¾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anose="05020102010507070707" pitchFamily="18" charset="2"/>
              <a:buChar char="¾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200"/>
              </a:spcBef>
              <a:buFontTx/>
              <a:buNone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2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</a:rPr>
              <a:t>Checklist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Use SQL Server in Minimal Logging mode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Startup options: -E;-T1117;-T834;-T1118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Lock Pages in Memory : Enable user : (all users working with FT)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	</a:t>
            </a:r>
            <a:r>
              <a:rPr lang="en-US" dirty="0" err="1" smtClean="0">
                <a:solidFill>
                  <a:schemeClr val="tx2"/>
                </a:solidFill>
              </a:rPr>
              <a:t>gpedit.msc</a:t>
            </a:r>
            <a:r>
              <a:rPr lang="en-US" dirty="0" smtClean="0">
                <a:solidFill>
                  <a:schemeClr val="tx2"/>
                </a:solidFill>
              </a:rPr>
              <a:t> -&gt; Windows Settings -&gt; Security Settings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SQL Server Maximum Memory Consumption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2"/>
                </a:solidFill>
              </a:rPr>
              <a:t>Max Worker Threads from 0 to 960 (for 32 cores)</a:t>
            </a:r>
          </a:p>
          <a:p>
            <a:pPr marL="527175" lvl="1" indent="-257175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LUNs formatted with 64KB allocation unit size</a:t>
            </a:r>
          </a:p>
          <a:p>
            <a:endParaRPr lang="en-US" sz="1400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76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	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Let‘s make it fast</a:t>
            </a:r>
            <a:endParaRPr lang="de-DE" dirty="0"/>
          </a:p>
        </p:txBody>
      </p:sp>
      <p:pic>
        <p:nvPicPr>
          <p:cNvPr id="3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77" y="572854"/>
            <a:ext cx="2428875" cy="32385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2382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br>
              <a:rPr lang="en-US" dirty="0" smtClean="0"/>
            </a:br>
            <a:r>
              <a:rPr lang="en-US" sz="2200" dirty="0" smtClean="0"/>
              <a:t>Step 1: Hardware Tuning for High Performance ETL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109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Make sure your hardware gives its maximum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560" y="2459765"/>
            <a:ext cx="4035269" cy="325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404459" y="4379877"/>
            <a:ext cx="1440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71399" y="2676262"/>
            <a:ext cx="5508171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  Network</a:t>
            </a:r>
          </a:p>
          <a:p>
            <a:pPr marL="457200" lvl="1" indent="0">
              <a:buNone/>
            </a:pPr>
            <a:r>
              <a:rPr lang="en-US" sz="2400" dirty="0" smtClean="0"/>
              <a:t>Max Jumbo Buffers = 8192</a:t>
            </a:r>
          </a:p>
          <a:p>
            <a:pPr marL="457189" lvl="1" indent="0">
              <a:buNone/>
            </a:pPr>
            <a:r>
              <a:rPr lang="en-US" sz="2400" dirty="0" smtClean="0"/>
              <a:t>Increases throughput by 15%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4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br>
              <a:rPr lang="en-US" dirty="0" smtClean="0"/>
            </a:br>
            <a:r>
              <a:rPr lang="en-US" sz="2200" dirty="0" smtClean="0"/>
              <a:t>Step 2: SSIS Settings for High Performance ETL</a:t>
            </a:r>
            <a:endParaRPr lang="en-US" sz="31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Connection Manager</a:t>
            </a:r>
          </a:p>
          <a:p>
            <a:pPr lvl="1"/>
            <a:r>
              <a:rPr lang="en-US" sz="2000" dirty="0" smtClean="0"/>
              <a:t>Network Package Size = </a:t>
            </a:r>
            <a:r>
              <a:rPr lang="en-US" sz="2000" b="1" dirty="0" smtClean="0"/>
              <a:t>32767 B</a:t>
            </a:r>
          </a:p>
          <a:p>
            <a:pPr marL="457189" lvl="1" indent="0">
              <a:buNone/>
            </a:pPr>
            <a:r>
              <a:rPr lang="en-US" sz="2000" dirty="0" smtClean="0"/>
              <a:t>-&gt; Increases throughput by 15%</a:t>
            </a:r>
          </a:p>
          <a:p>
            <a:r>
              <a:rPr lang="en-US" sz="2400" dirty="0" smtClean="0"/>
              <a:t>Dataflow</a:t>
            </a:r>
          </a:p>
          <a:p>
            <a:pPr lvl="1"/>
            <a:r>
              <a:rPr lang="en-US" sz="2000" dirty="0" err="1" smtClean="0"/>
              <a:t>DefaultBufferSize</a:t>
            </a:r>
            <a:r>
              <a:rPr lang="en-US" sz="2000" dirty="0" smtClean="0"/>
              <a:t> = </a:t>
            </a:r>
            <a:r>
              <a:rPr lang="en-US" sz="2000" b="1" dirty="0" smtClean="0"/>
              <a:t>100 MB</a:t>
            </a:r>
          </a:p>
          <a:p>
            <a:pPr lvl="1"/>
            <a:r>
              <a:rPr lang="en-US" sz="2000" dirty="0" err="1" smtClean="0"/>
              <a:t>EngineThreads</a:t>
            </a:r>
            <a:r>
              <a:rPr lang="en-US" sz="2000" dirty="0" smtClean="0"/>
              <a:t> = Execution Trees</a:t>
            </a:r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845" y="1979945"/>
            <a:ext cx="3209815" cy="331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68904" y="3930071"/>
            <a:ext cx="1573618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736" y="4389505"/>
            <a:ext cx="2847975" cy="15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328266" y="4731067"/>
            <a:ext cx="2196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237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7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C:\Users\Alexeik\AppData\Local\Temp\SNAGHTMLcd22c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760" y="2057399"/>
            <a:ext cx="2788824" cy="277675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br>
              <a:rPr lang="en-US" dirty="0" smtClean="0"/>
            </a:br>
            <a:r>
              <a:rPr lang="en-US" sz="2200" dirty="0" smtClean="0"/>
              <a:t>Step 3: Be sure to be minimal logged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8433" cy="4525963"/>
          </a:xfrm>
        </p:spPr>
        <p:txBody>
          <a:bodyPr>
            <a:normAutofit/>
          </a:bodyPr>
          <a:lstStyle/>
          <a:p>
            <a:r>
              <a:rPr lang="en-US" b="1" dirty="0" smtClean="0"/>
              <a:t>Heap Table</a:t>
            </a:r>
          </a:p>
          <a:p>
            <a:pPr lvl="1"/>
            <a:r>
              <a:rPr lang="en-US" sz="2400" dirty="0" smtClean="0"/>
              <a:t>Fast Load</a:t>
            </a:r>
          </a:p>
          <a:p>
            <a:pPr lvl="1"/>
            <a:r>
              <a:rPr lang="en-US" sz="2400" dirty="0" smtClean="0"/>
              <a:t>Table lock</a:t>
            </a:r>
          </a:p>
          <a:p>
            <a:pPr lvl="1"/>
            <a:endParaRPr lang="en-US" sz="1400" dirty="0" smtClean="0"/>
          </a:p>
          <a:p>
            <a:endParaRPr lang="en-US" dirty="0" smtClean="0"/>
          </a:p>
          <a:p>
            <a:r>
              <a:rPr lang="en-US" sz="2600" b="1" dirty="0" smtClean="0"/>
              <a:t>Clustered Index Table</a:t>
            </a:r>
          </a:p>
          <a:p>
            <a:pPr lvl="1"/>
            <a:r>
              <a:rPr lang="en-US" sz="2200" dirty="0" smtClean="0"/>
              <a:t>Fast Load</a:t>
            </a:r>
          </a:p>
          <a:p>
            <a:pPr lvl="1"/>
            <a:r>
              <a:rPr lang="en-US" sz="2200" dirty="0" smtClean="0"/>
              <a:t>Trace Flag 610</a:t>
            </a:r>
          </a:p>
          <a:p>
            <a:pPr lvl="1"/>
            <a:r>
              <a:rPr lang="en-US" sz="2200" dirty="0"/>
              <a:t>Use one Connection Manager per Destination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353" y="1941637"/>
            <a:ext cx="2446891" cy="1387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824874" y="2280557"/>
            <a:ext cx="1872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979529" y="2730103"/>
            <a:ext cx="432000" cy="108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149" y="4185583"/>
            <a:ext cx="1635818" cy="1708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085" y="4985441"/>
            <a:ext cx="2641884" cy="839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57201" y="3567944"/>
            <a:ext cx="5755043" cy="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15636" y="2410504"/>
            <a:ext cx="2180405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3">
                    <a:lumMod val="75000"/>
                  </a:schemeClr>
                </a:solidFill>
              </a:rPr>
              <a:t>Not minimally logged allocations</a:t>
            </a:r>
            <a:endParaRPr 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16382" y="3860075"/>
            <a:ext cx="1959191" cy="246221"/>
          </a:xfrm>
          <a:prstGeom prst="rect">
            <a:avLst/>
          </a:prstGeom>
          <a:solidFill>
            <a:schemeClr val="bg1"/>
          </a:solidFill>
          <a:ln w="19050"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3">
                    <a:lumMod val="75000"/>
                  </a:schemeClr>
                </a:solidFill>
              </a:rPr>
              <a:t> Minimally logged allocations</a:t>
            </a:r>
            <a:endParaRPr lang="en-US" sz="1000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7566325" y="2635317"/>
            <a:ext cx="237974" cy="3767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034671" y="4075520"/>
            <a:ext cx="109870" cy="2550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7" name="Rectangle 16"/>
          <p:cNvSpPr/>
          <p:nvPr/>
        </p:nvSpPr>
        <p:spPr>
          <a:xfrm>
            <a:off x="5930851" y="5418464"/>
            <a:ext cx="2016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 rot="2507585">
            <a:off x="5691619" y="5153438"/>
            <a:ext cx="478466" cy="30834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59" y="1312218"/>
            <a:ext cx="4017297" cy="548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9" dur="indefinite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0" dur="indefinite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mph" presetSubtype="0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2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3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6" dur="indefinite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9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9" grpId="0" animBg="1"/>
      <p:bldP spid="17" grpId="0" animBg="1"/>
      <p:bldP spid="17" grpId="1" animBg="1"/>
      <p:bldP spid="17" grpId="2" animBg="1"/>
      <p:bldP spid="17" grpId="3" animBg="1"/>
      <p:bldP spid="4" grpId="0" animBg="1"/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Organizer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1" y="4445406"/>
            <a:ext cx="6531398" cy="1080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00" y="1851522"/>
            <a:ext cx="4526999" cy="216000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 smtClean="0"/>
              <a:t>13.06.2015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8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br>
              <a:rPr lang="en-US" dirty="0" smtClean="0"/>
            </a:br>
            <a:r>
              <a:rPr lang="en-US" sz="2200" dirty="0" smtClean="0"/>
              <a:t>Step 4: The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59429"/>
            <a:ext cx="4831285" cy="4166734"/>
          </a:xfrm>
        </p:spPr>
        <p:txBody>
          <a:bodyPr>
            <a:normAutofit/>
          </a:bodyPr>
          <a:lstStyle/>
          <a:p>
            <a:r>
              <a:rPr lang="en-US" dirty="0" smtClean="0"/>
              <a:t>We used the TPC-H data model with test data</a:t>
            </a:r>
          </a:p>
          <a:p>
            <a:r>
              <a:rPr lang="en-US" dirty="0" smtClean="0"/>
              <a:t>You can also download and reproduce</a:t>
            </a:r>
          </a:p>
          <a:p>
            <a:r>
              <a:rPr lang="en-US" dirty="0" smtClean="0"/>
              <a:t>LINEITEM fact table as data source for SSIS tests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984" y="2153949"/>
            <a:ext cx="3434243" cy="301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799711" y="2532283"/>
            <a:ext cx="7017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0000"/>
                </a:solidFill>
              </a:rPr>
              <a:t>600M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555609" y="2488352"/>
            <a:ext cx="1222745" cy="1268320"/>
          </a:xfrm>
          <a:prstGeom prst="ellipse">
            <a:avLst/>
          </a:prstGeom>
          <a:noFill/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35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load?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132286" cy="4525963"/>
          </a:xfrm>
        </p:spPr>
        <p:txBody>
          <a:bodyPr/>
          <a:lstStyle/>
          <a:p>
            <a:r>
              <a:rPr lang="en-US" dirty="0" smtClean="0"/>
              <a:t>One stream or multiple streams?</a:t>
            </a:r>
          </a:p>
          <a:p>
            <a:r>
              <a:rPr lang="en-US" dirty="0" smtClean="0"/>
              <a:t>MAX DOP high or low?</a:t>
            </a:r>
          </a:p>
          <a:p>
            <a:r>
              <a:rPr lang="en-US" dirty="0" smtClean="0"/>
              <a:t>One table or one partition?</a:t>
            </a:r>
          </a:p>
          <a:p>
            <a:r>
              <a:rPr lang="en-US" dirty="0" smtClean="0"/>
              <a:t>What is better HEAP or Clustered Index table?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43" y="2252177"/>
            <a:ext cx="2076450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62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Baseline tests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3" y="860425"/>
            <a:ext cx="32004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06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Performance </a:t>
            </a:r>
            <a:r>
              <a:rPr lang="en-US" dirty="0" smtClean="0"/>
              <a:t>ETL</a:t>
            </a:r>
            <a:br>
              <a:rPr lang="en-US" dirty="0" smtClean="0"/>
            </a:br>
            <a:r>
              <a:rPr lang="en-US" sz="2200" dirty="0"/>
              <a:t>Sequential Read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91658"/>
            <a:ext cx="8229600" cy="4340906"/>
          </a:xfrm>
        </p:spPr>
        <p:txBody>
          <a:bodyPr/>
          <a:lstStyle/>
          <a:p>
            <a:pPr marL="0" indent="0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dirty="0">
                <a:latin typeface="Arial" pitchFamily="34" charset="0"/>
                <a:cs typeface="Arial" pitchFamily="34" charset="0"/>
              </a:rPr>
              <a:t>easiest package </a:t>
            </a:r>
            <a:r>
              <a:rPr lang="en-US" dirty="0">
                <a:latin typeface="Arial" pitchFamily="34" charset="0"/>
                <a:cs typeface="Arial" pitchFamily="34" charset="0"/>
                <a:sym typeface="Wingdings" pitchFamily="2" charset="2"/>
              </a:rPr>
              <a:t>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Single threaded</a:t>
            </a:r>
          </a:p>
          <a:p>
            <a:pPr marL="0" indent="0">
              <a:buNone/>
            </a:pPr>
            <a:r>
              <a:rPr lang="en-US" dirty="0">
                <a:latin typeface="Arial" pitchFamily="34" charset="0"/>
                <a:cs typeface="Arial" pitchFamily="34" charset="0"/>
              </a:rPr>
              <a:t>Read Performance: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35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MB/s</a:t>
            </a:r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827" y="2489779"/>
            <a:ext cx="2418531" cy="2256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8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415401" y="3351708"/>
            <a:ext cx="2573620" cy="1738599"/>
            <a:chOff x="5300799" y="1800446"/>
            <a:chExt cx="3666670" cy="25908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6819" y="2848196"/>
              <a:ext cx="1390650" cy="15430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0799" y="1800446"/>
              <a:ext cx="2133600" cy="20955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ight Arrow 11"/>
            <p:cNvSpPr/>
            <p:nvPr/>
          </p:nvSpPr>
          <p:spPr>
            <a:xfrm>
              <a:off x="7055271" y="3332642"/>
              <a:ext cx="757669" cy="492794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08242"/>
            <a:ext cx="8089360" cy="639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858" y="1442305"/>
            <a:ext cx="2022164" cy="171548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287" y="1832753"/>
            <a:ext cx="2085586" cy="2681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High Performance ETL</a:t>
            </a:r>
            <a:br>
              <a:rPr lang="en-US" dirty="0" smtClean="0"/>
            </a:br>
            <a:r>
              <a:rPr lang="en-US" sz="2200" dirty="0">
                <a:latin typeface="Arial" pitchFamily="34" charset="0"/>
                <a:cs typeface="Arial" pitchFamily="34" charset="0"/>
              </a:rPr>
              <a:t>Sequential Write</a:t>
            </a:r>
            <a:endParaRPr lang="en-US" sz="2200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Still very easy </a:t>
            </a:r>
            <a:r>
              <a:rPr lang="en-US" sz="2400" dirty="0">
                <a:latin typeface="Arial" pitchFamily="34" charset="0"/>
                <a:cs typeface="Arial" pitchFamily="34" charset="0"/>
                <a:sym typeface="Wingdings" pitchFamily="2" charset="2"/>
              </a:rPr>
              <a:t></a:t>
            </a:r>
            <a:endParaRPr lang="en-US" sz="2400" dirty="0">
              <a:latin typeface="Arial" pitchFamily="34" charset="0"/>
              <a:cs typeface="Arial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Single threaded</a:t>
            </a:r>
          </a:p>
          <a:p>
            <a:pPr marL="0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Write Activity…</a:t>
            </a:r>
          </a:p>
          <a:p>
            <a:pPr marL="457189" lvl="1" indent="0"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Heap: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23 MB/s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(1111MB)</a:t>
            </a:r>
          </a:p>
          <a:p>
            <a:pPr marL="457189" lvl="1" indent="0">
              <a:buNone/>
            </a:pPr>
            <a:r>
              <a:rPr lang="en-US" sz="2400" dirty="0" err="1">
                <a:latin typeface="Arial" pitchFamily="34" charset="0"/>
                <a:cs typeface="Arial" pitchFamily="34" charset="0"/>
              </a:rPr>
              <a:t>Cl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sz="2400" b="1" dirty="0">
                <a:latin typeface="Arial" pitchFamily="34" charset="0"/>
                <a:cs typeface="Arial" pitchFamily="34" charset="0"/>
              </a:rPr>
              <a:t>40 MB/s 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(1128MB)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10" name="Right Arrow 9"/>
          <p:cNvSpPr/>
          <p:nvPr/>
        </p:nvSpPr>
        <p:spPr>
          <a:xfrm rot="19138441">
            <a:off x="4507019" y="4574567"/>
            <a:ext cx="1584000" cy="6373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893208" y="3766053"/>
            <a:ext cx="1873114" cy="9844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723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Performance </a:t>
            </a:r>
            <a:r>
              <a:rPr lang="en-US" dirty="0" smtClean="0"/>
              <a:t>ETL</a:t>
            </a:r>
            <a:br>
              <a:rPr lang="en-US" dirty="0" smtClean="0"/>
            </a:br>
            <a:r>
              <a:rPr lang="en-US" sz="2200" dirty="0"/>
              <a:t>Validating DOP impact</a:t>
            </a:r>
            <a:endParaRPr lang="de-DE" sz="2200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83562" y="4858375"/>
            <a:ext cx="8229600" cy="1118734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/>
              <a:t>BULK API is single threaded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" y="2004244"/>
            <a:ext cx="3955977" cy="22675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47" y="2004245"/>
            <a:ext cx="3962073" cy="2267525"/>
          </a:xfrm>
          <a:prstGeom prst="rect">
            <a:avLst/>
          </a:prstGeom>
        </p:spPr>
      </p:pic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7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" y="2432830"/>
            <a:ext cx="2895361" cy="28770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Performance </a:t>
            </a:r>
            <a:r>
              <a:rPr lang="en-US" dirty="0" smtClean="0"/>
              <a:t>ETL</a:t>
            </a:r>
            <a:br>
              <a:rPr lang="en-US" dirty="0" smtClean="0"/>
            </a:br>
            <a:r>
              <a:rPr lang="en-US" sz="2200" dirty="0"/>
              <a:t>Compression</a:t>
            </a:r>
            <a:endParaRPr lang="de-DE" sz="2200" dirty="0"/>
          </a:p>
        </p:txBody>
      </p:sp>
      <p:sp>
        <p:nvSpPr>
          <p:cNvPr id="11" name="TextBox 10"/>
          <p:cNvSpPr txBox="1"/>
          <p:nvPr/>
        </p:nvSpPr>
        <p:spPr>
          <a:xfrm>
            <a:off x="1830258" y="4016048"/>
            <a:ext cx="76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+35%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34887" y="2819217"/>
            <a:ext cx="7655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/>
              <a:t>+208%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503" y="2432830"/>
            <a:ext cx="3632916" cy="305993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14" y="2426734"/>
            <a:ext cx="2267525" cy="2883170"/>
          </a:xfrm>
          <a:prstGeom prst="rect">
            <a:avLst/>
          </a:prstGeom>
        </p:spPr>
      </p:pic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59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baseline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81222"/>
            <a:ext cx="4522460" cy="4210277"/>
          </a:xfrm>
        </p:spPr>
        <p:txBody>
          <a:bodyPr/>
          <a:lstStyle/>
          <a:p>
            <a:pPr marL="857240" lvl="1" indent="-457200"/>
            <a:r>
              <a:rPr lang="en-US" dirty="0" smtClean="0"/>
              <a:t>Bound by single thread</a:t>
            </a:r>
          </a:p>
          <a:p>
            <a:pPr marL="857240" lvl="1" indent="-457200"/>
            <a:r>
              <a:rPr lang="en-US" dirty="0" smtClean="0"/>
              <a:t>Do not load into compressed table</a:t>
            </a:r>
          </a:p>
          <a:p>
            <a:pPr marL="857240" lvl="1" indent="-457200"/>
            <a:r>
              <a:rPr lang="en-US" dirty="0" smtClean="0"/>
              <a:t>Max write speed approx. ~20 MB/sec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1781"/>
            <a:ext cx="4357147" cy="361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795149" y="5397225"/>
            <a:ext cx="8084458" cy="594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3200" b="1" i="1" dirty="0" smtClean="0"/>
              <a:t>We want it faster? Do it parallel !!! </a:t>
            </a:r>
            <a:endParaRPr lang="en-US" sz="3200" b="1" i="1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6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 parallel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r="9058"/>
          <a:stretch/>
        </p:blipFill>
        <p:spPr>
          <a:xfrm>
            <a:off x="3271234" y="-214804"/>
            <a:ext cx="5872766" cy="44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0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1145084" y="2415212"/>
            <a:ext cx="1476000" cy="972000"/>
            <a:chOff x="791792" y="1509579"/>
            <a:chExt cx="1908000" cy="1188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4" name="Rectangle 53"/>
            <p:cNvSpPr/>
            <p:nvPr/>
          </p:nvSpPr>
          <p:spPr>
            <a:xfrm>
              <a:off x="791792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288" y="1772816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7" name="Straight Arrow Connector 56"/>
            <p:cNvCxnSpPr/>
            <p:nvPr/>
          </p:nvCxnSpPr>
          <p:spPr>
            <a:xfrm>
              <a:off x="1400000" y="18475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400000" y="19999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400000" y="21523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400000" y="23047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414488" y="2415212"/>
            <a:ext cx="1476000" cy="972000"/>
            <a:chOff x="3377860" y="1509579"/>
            <a:chExt cx="1908000" cy="1188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3" name="Rectangle 52"/>
            <p:cNvSpPr/>
            <p:nvPr/>
          </p:nvSpPr>
          <p:spPr>
            <a:xfrm>
              <a:off x="3377860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>
              <a:off x="4339629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339693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414488" y="3469329"/>
            <a:ext cx="1476000" cy="972000"/>
            <a:chOff x="3377860" y="2924944"/>
            <a:chExt cx="1908000" cy="1188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3377860" y="292494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95" y="3401725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3016533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5" name="Straight Arrow Connector 64"/>
            <p:cNvCxnSpPr/>
            <p:nvPr/>
          </p:nvCxnSpPr>
          <p:spPr>
            <a:xfrm flipV="1">
              <a:off x="4354494" y="3146754"/>
              <a:ext cx="325756" cy="416443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520712" y="3696217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414488" y="4536952"/>
            <a:ext cx="1476000" cy="972000"/>
            <a:chOff x="3640268" y="4037723"/>
            <a:chExt cx="1476000" cy="972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3640268" y="4037723"/>
              <a:ext cx="1476000" cy="972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3746865" y="4497239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746865" y="4621930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3746865" y="4746621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3746865" y="4871312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536" y="4433039"/>
              <a:ext cx="309748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950" y="4117882"/>
              <a:ext cx="305440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3" name="Straight Arrow Connector 72"/>
            <p:cNvCxnSpPr/>
            <p:nvPr/>
          </p:nvCxnSpPr>
          <p:spPr>
            <a:xfrm flipV="1">
              <a:off x="4412135" y="4224427"/>
              <a:ext cx="248577" cy="285341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5717313" y="3469329"/>
            <a:ext cx="1476000" cy="972000"/>
            <a:chOff x="6156176" y="2924944"/>
            <a:chExt cx="1908000" cy="1188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75" name="Rectangle 74"/>
            <p:cNvSpPr/>
            <p:nvPr/>
          </p:nvSpPr>
          <p:spPr>
            <a:xfrm>
              <a:off x="6156176" y="292494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92" y="3398997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3013805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0" name="Straight Arrow Connector 79"/>
            <p:cNvCxnSpPr/>
            <p:nvPr/>
          </p:nvCxnSpPr>
          <p:spPr>
            <a:xfrm flipV="1">
              <a:off x="7132090" y="3157824"/>
              <a:ext cx="319958" cy="36112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266109" y="369348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717313" y="4536952"/>
            <a:ext cx="1476000" cy="972000"/>
            <a:chOff x="6162396" y="4365104"/>
            <a:chExt cx="1908000" cy="1188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74" name="Rectangle 73"/>
            <p:cNvSpPr/>
            <p:nvPr/>
          </p:nvSpPr>
          <p:spPr>
            <a:xfrm>
              <a:off x="6162396" y="436510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6266109" y="49004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266109" y="50528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266109" y="52052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266109" y="53576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416" y="4821968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4436776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8" name="Straight Arrow Connector 87"/>
            <p:cNvCxnSpPr/>
            <p:nvPr/>
          </p:nvCxnSpPr>
          <p:spPr>
            <a:xfrm flipV="1">
              <a:off x="7156773" y="4594595"/>
              <a:ext cx="325756" cy="308864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5717313" y="2399673"/>
            <a:ext cx="1476000" cy="972000"/>
            <a:chOff x="6162396" y="1494040"/>
            <a:chExt cx="1908000" cy="1188000"/>
          </a:xfrm>
          <a:solidFill>
            <a:schemeClr val="accent3">
              <a:lumMod val="60000"/>
              <a:lumOff val="40000"/>
            </a:schemeClr>
          </a:solidFill>
        </p:grpSpPr>
        <p:cxnSp>
          <p:nvCxnSpPr>
            <p:cNvPr id="76" name="Straight Arrow Connector 75"/>
            <p:cNvCxnSpPr/>
            <p:nvPr/>
          </p:nvCxnSpPr>
          <p:spPr>
            <a:xfrm>
              <a:off x="7229739" y="1778830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229803" y="1922846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6162396" y="1494040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1" name="Straight Arrow Connector 90"/>
            <p:cNvCxnSpPr/>
            <p:nvPr/>
          </p:nvCxnSpPr>
          <p:spPr>
            <a:xfrm>
              <a:off x="7130205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7130269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714884" y="1818302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Non partitioned table</a:t>
            </a:r>
          </a:p>
          <a:p>
            <a:pPr algn="ctr"/>
            <a:endParaRPr lang="en-US" sz="1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984288" y="1818302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Functional partitioned table (e.g. month)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87113" y="1818302"/>
            <a:ext cx="233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Hash partitioning</a:t>
            </a:r>
          </a:p>
        </p:txBody>
      </p:sp>
      <p:sp>
        <p:nvSpPr>
          <p:cNvPr id="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Scale-Map</a:t>
            </a:r>
          </a:p>
        </p:txBody>
      </p:sp>
      <p:sp>
        <p:nvSpPr>
          <p:cNvPr id="9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9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1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Bronze Sponsor</a:t>
            </a:r>
            <a:endParaRPr lang="de-D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21" y="2883658"/>
            <a:ext cx="1594405" cy="56273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97" y="2884409"/>
            <a:ext cx="1594405" cy="5612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3" y="2758394"/>
            <a:ext cx="1594405" cy="81326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 smtClean="0"/>
              <a:t>13.06.2015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15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1145084" y="2429727"/>
            <a:ext cx="1476000" cy="972000"/>
            <a:chOff x="791792" y="1509579"/>
            <a:chExt cx="1908000" cy="1188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4" name="Rectangle 53"/>
            <p:cNvSpPr/>
            <p:nvPr/>
          </p:nvSpPr>
          <p:spPr>
            <a:xfrm>
              <a:off x="791792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288" y="1772816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7" name="Straight Arrow Connector 56"/>
            <p:cNvCxnSpPr/>
            <p:nvPr/>
          </p:nvCxnSpPr>
          <p:spPr>
            <a:xfrm>
              <a:off x="1400000" y="18475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400000" y="19999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400000" y="21523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400000" y="23047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414488" y="2429727"/>
            <a:ext cx="1476000" cy="972000"/>
            <a:chOff x="3377860" y="1509579"/>
            <a:chExt cx="1908000" cy="118800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53" name="Rectangle 52"/>
            <p:cNvSpPr/>
            <p:nvPr/>
          </p:nvSpPr>
          <p:spPr>
            <a:xfrm>
              <a:off x="3377860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>
              <a:off x="4339629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339693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414488" y="3483844"/>
            <a:ext cx="1476000" cy="972000"/>
            <a:chOff x="3377860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3377860" y="292494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95" y="3401725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3016533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5" name="Straight Arrow Connector 64"/>
            <p:cNvCxnSpPr/>
            <p:nvPr/>
          </p:nvCxnSpPr>
          <p:spPr>
            <a:xfrm flipV="1">
              <a:off x="4354494" y="3146754"/>
              <a:ext cx="325756" cy="416443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520712" y="3696217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414488" y="4551467"/>
            <a:ext cx="1476000" cy="972000"/>
            <a:chOff x="3640268" y="4037723"/>
            <a:chExt cx="1476000" cy="972000"/>
          </a:xfrm>
          <a:solidFill>
            <a:schemeClr val="bg1">
              <a:lumMod val="85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3640268" y="4037723"/>
              <a:ext cx="1476000" cy="972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3746865" y="4497239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746865" y="4621930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3746865" y="4746621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3746865" y="4871312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536" y="4433039"/>
              <a:ext cx="309748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950" y="4117882"/>
              <a:ext cx="305440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3" name="Straight Arrow Connector 72"/>
            <p:cNvCxnSpPr/>
            <p:nvPr/>
          </p:nvCxnSpPr>
          <p:spPr>
            <a:xfrm flipV="1">
              <a:off x="4412135" y="4224427"/>
              <a:ext cx="248577" cy="285341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5717313" y="3483844"/>
            <a:ext cx="1476000" cy="972000"/>
            <a:chOff x="6156176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5" name="Rectangle 74"/>
            <p:cNvSpPr/>
            <p:nvPr/>
          </p:nvSpPr>
          <p:spPr>
            <a:xfrm>
              <a:off x="6156176" y="292494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92" y="3398997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3013805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0" name="Straight Arrow Connector 79"/>
            <p:cNvCxnSpPr/>
            <p:nvPr/>
          </p:nvCxnSpPr>
          <p:spPr>
            <a:xfrm flipV="1">
              <a:off x="7132090" y="3157824"/>
              <a:ext cx="319958" cy="36112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266109" y="369348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717313" y="4551467"/>
            <a:ext cx="1476000" cy="972000"/>
            <a:chOff x="6162396" y="436510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4" name="Rectangle 73"/>
            <p:cNvSpPr/>
            <p:nvPr/>
          </p:nvSpPr>
          <p:spPr>
            <a:xfrm>
              <a:off x="6162396" y="436510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6266109" y="49004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266109" y="50528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266109" y="52052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266109" y="53576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416" y="4821968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4436776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8" name="Straight Arrow Connector 87"/>
            <p:cNvCxnSpPr/>
            <p:nvPr/>
          </p:nvCxnSpPr>
          <p:spPr>
            <a:xfrm flipV="1">
              <a:off x="7156773" y="4594595"/>
              <a:ext cx="325756" cy="308864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5717313" y="2414188"/>
            <a:ext cx="1476000" cy="972000"/>
            <a:chOff x="6162396" y="1494040"/>
            <a:chExt cx="1908000" cy="1188000"/>
          </a:xfrm>
          <a:solidFill>
            <a:schemeClr val="bg1">
              <a:lumMod val="85000"/>
            </a:schemeClr>
          </a:solidFill>
        </p:grpSpPr>
        <p:cxnSp>
          <p:nvCxnSpPr>
            <p:cNvPr id="76" name="Straight Arrow Connector 75"/>
            <p:cNvCxnSpPr/>
            <p:nvPr/>
          </p:nvCxnSpPr>
          <p:spPr>
            <a:xfrm>
              <a:off x="7229739" y="1778830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229803" y="1922846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6162396" y="1494040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1" name="Straight Arrow Connector 90"/>
            <p:cNvCxnSpPr/>
            <p:nvPr/>
          </p:nvCxnSpPr>
          <p:spPr>
            <a:xfrm>
              <a:off x="7130205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7130269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714884" y="1832817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867" b="1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sz="1600" dirty="0"/>
              <a:t>Non partitioned table</a:t>
            </a:r>
          </a:p>
          <a:p>
            <a:endParaRPr lang="en-US" sz="1600" dirty="0"/>
          </a:p>
        </p:txBody>
      </p:sp>
      <p:sp>
        <p:nvSpPr>
          <p:cNvPr id="96" name="TextBox 95"/>
          <p:cNvSpPr txBox="1"/>
          <p:nvPr/>
        </p:nvSpPr>
        <p:spPr>
          <a:xfrm>
            <a:off x="2984288" y="1832817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Functional partitioned table (e.g. month)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87113" y="1832817"/>
            <a:ext cx="233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Hash partitioning</a:t>
            </a:r>
          </a:p>
        </p:txBody>
      </p:sp>
      <p:sp>
        <p:nvSpPr>
          <p:cNvPr id="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Scale-Map</a:t>
            </a:r>
            <a:endParaRPr lang="en-US" dirty="0"/>
          </a:p>
        </p:txBody>
      </p:sp>
      <p:sp>
        <p:nvSpPr>
          <p:cNvPr id="9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9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25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br>
              <a:rPr lang="en-US" dirty="0" smtClean="0"/>
            </a:br>
            <a:r>
              <a:rPr lang="en-US" sz="2200" dirty="0">
                <a:latin typeface="Arial" pitchFamily="34" charset="0"/>
                <a:cs typeface="Arial" pitchFamily="34" charset="0"/>
              </a:rPr>
              <a:t>Load one month into single partition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0155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Load with multiple streams </a:t>
            </a:r>
            <a:r>
              <a:rPr lang="en-US" i="1" dirty="0" smtClean="0">
                <a:latin typeface="Arial" pitchFamily="34" charset="0"/>
                <a:cs typeface="Arial" pitchFamily="34" charset="0"/>
              </a:rPr>
              <a:t>direct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into Heap or CI</a:t>
            </a:r>
          </a:p>
          <a:p>
            <a:pPr marL="0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Target table partitioned by month</a:t>
            </a:r>
          </a:p>
          <a:p>
            <a:pPr marL="0" indent="0">
              <a:buNone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4, 8, 16 Streams in parallel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487" y="4139075"/>
            <a:ext cx="4559265" cy="1608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ight Arrow 34"/>
          <p:cNvSpPr/>
          <p:nvPr/>
        </p:nvSpPr>
        <p:spPr>
          <a:xfrm rot="19314787">
            <a:off x="7326757" y="4309754"/>
            <a:ext cx="574310" cy="31751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89" y="4468514"/>
            <a:ext cx="4058065" cy="1250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Down Arrow 33"/>
          <p:cNvSpPr/>
          <p:nvPr/>
        </p:nvSpPr>
        <p:spPr>
          <a:xfrm>
            <a:off x="322129" y="3921226"/>
            <a:ext cx="140892" cy="4766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Down Arrow 35"/>
          <p:cNvSpPr/>
          <p:nvPr/>
        </p:nvSpPr>
        <p:spPr>
          <a:xfrm>
            <a:off x="474825" y="3921226"/>
            <a:ext cx="140892" cy="4766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own Arrow 36"/>
          <p:cNvSpPr/>
          <p:nvPr/>
        </p:nvSpPr>
        <p:spPr>
          <a:xfrm>
            <a:off x="626834" y="3926845"/>
            <a:ext cx="140892" cy="4766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Down Arrow 37"/>
          <p:cNvSpPr/>
          <p:nvPr/>
        </p:nvSpPr>
        <p:spPr>
          <a:xfrm>
            <a:off x="781255" y="3926845"/>
            <a:ext cx="140892" cy="47661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561" y="2907264"/>
            <a:ext cx="3145860" cy="973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37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ETL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423886"/>
            <a:ext cx="8425543" cy="3702277"/>
          </a:xfrm>
        </p:spPr>
        <p:txBody>
          <a:bodyPr/>
          <a:lstStyle/>
          <a:p>
            <a:r>
              <a:rPr lang="en-US" dirty="0" smtClean="0"/>
              <a:t>The SSIS Data Source is limited with ~200MB/s</a:t>
            </a:r>
          </a:p>
          <a:p>
            <a:r>
              <a:rPr lang="en-US" dirty="0" smtClean="0"/>
              <a:t>Good balance of Sources &amp; Destinations is 1:4</a:t>
            </a:r>
          </a:p>
          <a:p>
            <a:r>
              <a:rPr lang="en-US" dirty="0" smtClean="0"/>
              <a:t>If you need more, create more </a:t>
            </a:r>
            <a:r>
              <a:rPr lang="en-US" dirty="0" err="1" smtClean="0"/>
              <a:t>Dataflows</a:t>
            </a:r>
            <a:endParaRPr lang="en-US" dirty="0" smtClean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1585997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5" name="Rounded Rectangle 4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latin typeface="Arial" pitchFamily="34" charset="0"/>
                  <a:cs typeface="Arial" pitchFamily="34" charset="0"/>
                </a:rPr>
                <a:t>Load one month into single partition</a:t>
              </a:r>
            </a:p>
          </p:txBody>
        </p:sp>
      </p:grp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3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Performance </a:t>
            </a:r>
            <a:r>
              <a:rPr lang="en-US" dirty="0" smtClean="0"/>
              <a:t>ETL</a:t>
            </a:r>
            <a:endParaRPr lang="de-DE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1588966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5" name="Rounded Rectangle 4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latin typeface="Arial" pitchFamily="34" charset="0"/>
                  <a:cs typeface="Arial" pitchFamily="34" charset="0"/>
                </a:rPr>
                <a:t>Load one month into single partition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752" y="2785744"/>
            <a:ext cx="3096512" cy="29867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470" y="2774955"/>
            <a:ext cx="2950220" cy="27003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69" y="2784786"/>
            <a:ext cx="2905957" cy="2690473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2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Performance </a:t>
            </a:r>
            <a:r>
              <a:rPr lang="en-US" dirty="0" smtClean="0"/>
              <a:t>ETL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400" y="4296230"/>
            <a:ext cx="7264400" cy="18299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Data is sorted </a:t>
            </a:r>
            <a:r>
              <a:rPr lang="en-US" dirty="0"/>
              <a:t>by partition </a:t>
            </a:r>
            <a:r>
              <a:rPr lang="en-US" dirty="0" smtClean="0"/>
              <a:t>key, even if we load into heap partitioned table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60" y="2978296"/>
            <a:ext cx="86106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3850640" y="2891937"/>
            <a:ext cx="1432560" cy="9652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0" y="4354583"/>
            <a:ext cx="955644" cy="856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457200" y="1592081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11" name="Rounded Rectangle 10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latin typeface="Arial" pitchFamily="34" charset="0"/>
                  <a:cs typeface="Arial" pitchFamily="34" charset="0"/>
                </a:rPr>
                <a:t>Load one month into single partition</a:t>
              </a:r>
            </a:p>
          </p:txBody>
        </p:sp>
      </p:grp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47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213000"/>
            <a:ext cx="2877074" cy="27429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798" y="3213000"/>
            <a:ext cx="2883170" cy="27429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High Performance ETL</a:t>
            </a:r>
            <a:br>
              <a:rPr lang="de-DE" dirty="0" smtClean="0"/>
            </a:br>
            <a:r>
              <a:rPr lang="de-DE" sz="2200" dirty="0"/>
              <a:t>Distribution Key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Choose the right Distribution Key for CI Tables</a:t>
            </a:r>
          </a:p>
          <a:p>
            <a:r>
              <a:rPr lang="en-US" sz="2800" dirty="0"/>
              <a:t>Best Practice: Distribution Key = Clustered Index</a:t>
            </a:r>
            <a:endParaRPr lang="de-DE" sz="2800" dirty="0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299" y="3818784"/>
            <a:ext cx="6832805" cy="1579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/>
          <p:nvPr/>
        </p:nvSpPr>
        <p:spPr>
          <a:xfrm>
            <a:off x="6108967" y="3818784"/>
            <a:ext cx="642026" cy="171206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/>
          <p:cNvSpPr/>
          <p:nvPr/>
        </p:nvSpPr>
        <p:spPr>
          <a:xfrm>
            <a:off x="7885886" y="3686157"/>
            <a:ext cx="1005196" cy="192251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 with multiple streams into the HEAP table is the fastest option</a:t>
            </a:r>
          </a:p>
          <a:p>
            <a:r>
              <a:rPr lang="en-US" dirty="0" smtClean="0"/>
              <a:t>Loading into Clustered Index is acceptable if:</a:t>
            </a:r>
          </a:p>
          <a:p>
            <a:pPr lvl="1"/>
            <a:r>
              <a:rPr lang="en-US" dirty="0" smtClean="0"/>
              <a:t>Minimally logged</a:t>
            </a:r>
          </a:p>
          <a:p>
            <a:pPr lvl="1"/>
            <a:r>
              <a:rPr lang="en-US" dirty="0" smtClean="0"/>
              <a:t>Ranges not overlapping (hard to achieve)</a:t>
            </a:r>
          </a:p>
          <a:p>
            <a:pPr lvl="1"/>
            <a:r>
              <a:rPr lang="en-US" dirty="0" smtClean="0"/>
              <a:t>Keep eye on fragmentation for DOP higher then 8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1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PAGELATCH_X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Overview of Wait Task Count per Table design during data loads with multiple streams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81" y="3058676"/>
            <a:ext cx="7636111" cy="2507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688419" y="3905250"/>
            <a:ext cx="7776000" cy="830362"/>
          </a:xfrm>
          <a:prstGeom prst="roundRect">
            <a:avLst/>
          </a:prstGeom>
          <a:noFill/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:\Users\Alexeik\AppData\Local\Temp\SNAGHTML34f10a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499" y="3500120"/>
            <a:ext cx="3915502" cy="950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498" y="3116832"/>
            <a:ext cx="288607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79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8" y="2019041"/>
            <a:ext cx="4664538" cy="166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28" y="2518182"/>
            <a:ext cx="2382609" cy="2778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xplosion 2 5"/>
          <p:cNvSpPr/>
          <p:nvPr/>
        </p:nvSpPr>
        <p:spPr>
          <a:xfrm rot="17466755">
            <a:off x="7982635" y="4458637"/>
            <a:ext cx="1177290" cy="810043"/>
          </a:xfrm>
          <a:prstGeom prst="irregularSeal2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PAGELATCH_X</a:t>
            </a: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93" y="2768461"/>
            <a:ext cx="1991360" cy="280035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1800000" lon="3000000" rev="0"/>
            </a:camera>
            <a:lightRig rig="threePt" dir="t"/>
          </a:scene3d>
          <a:sp3d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552019" y="3810991"/>
            <a:ext cx="1314450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3552019" y="4106513"/>
            <a:ext cx="1314450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552019" y="4402037"/>
            <a:ext cx="1314450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3552019" y="4710647"/>
            <a:ext cx="1314450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286501" y="5016608"/>
            <a:ext cx="2193925" cy="738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299835" y="4873811"/>
            <a:ext cx="2193925" cy="738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6299836" y="4767797"/>
            <a:ext cx="2193925" cy="738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299836" y="4636766"/>
            <a:ext cx="2193925" cy="738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1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 animBg="1"/>
      <p:bldP spid="10" grpId="0" animBg="1"/>
      <p:bldP spid="11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1145084" y="2473269"/>
            <a:ext cx="1476000" cy="972000"/>
            <a:chOff x="791792" y="1509579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4" name="Rectangle 53"/>
            <p:cNvSpPr/>
            <p:nvPr/>
          </p:nvSpPr>
          <p:spPr>
            <a:xfrm>
              <a:off x="791792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288" y="1772816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7" name="Straight Arrow Connector 56"/>
            <p:cNvCxnSpPr/>
            <p:nvPr/>
          </p:nvCxnSpPr>
          <p:spPr>
            <a:xfrm>
              <a:off x="1400000" y="18475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400000" y="19999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400000" y="21523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400000" y="23047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414488" y="2473269"/>
            <a:ext cx="1476000" cy="972000"/>
            <a:chOff x="3377860" y="1509579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3" name="Rectangle 52"/>
            <p:cNvSpPr/>
            <p:nvPr/>
          </p:nvSpPr>
          <p:spPr>
            <a:xfrm>
              <a:off x="3377860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>
              <a:off x="4339629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339693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414488" y="3527386"/>
            <a:ext cx="1476000" cy="972000"/>
            <a:chOff x="3377860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3377860" y="2924944"/>
              <a:ext cx="1908000" cy="1188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95" y="3401725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3016533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5" name="Straight Arrow Connector 64"/>
            <p:cNvCxnSpPr/>
            <p:nvPr/>
          </p:nvCxnSpPr>
          <p:spPr>
            <a:xfrm flipV="1">
              <a:off x="4354494" y="3146754"/>
              <a:ext cx="325756" cy="416443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520712" y="3696217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414488" y="4595009"/>
            <a:ext cx="1476000" cy="972000"/>
            <a:chOff x="3640268" y="4037723"/>
            <a:chExt cx="1476000" cy="972000"/>
          </a:xfrm>
          <a:solidFill>
            <a:schemeClr val="bg1">
              <a:lumMod val="85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3640268" y="4037723"/>
              <a:ext cx="1476000" cy="972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3746865" y="4497239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746865" y="4621930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3746865" y="4746621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3746865" y="4871312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536" y="4433039"/>
              <a:ext cx="309748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950" y="4117882"/>
              <a:ext cx="305440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3" name="Straight Arrow Connector 72"/>
            <p:cNvCxnSpPr/>
            <p:nvPr/>
          </p:nvCxnSpPr>
          <p:spPr>
            <a:xfrm flipV="1">
              <a:off x="4412135" y="4224427"/>
              <a:ext cx="248577" cy="285341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5717313" y="3527386"/>
            <a:ext cx="1476000" cy="972000"/>
            <a:chOff x="6156176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5" name="Rectangle 74"/>
            <p:cNvSpPr/>
            <p:nvPr/>
          </p:nvSpPr>
          <p:spPr>
            <a:xfrm>
              <a:off x="6156176" y="292494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92" y="3398997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3013805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0" name="Straight Arrow Connector 79"/>
            <p:cNvCxnSpPr/>
            <p:nvPr/>
          </p:nvCxnSpPr>
          <p:spPr>
            <a:xfrm flipV="1">
              <a:off x="7132090" y="3157824"/>
              <a:ext cx="319958" cy="36112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266109" y="369348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717313" y="4595009"/>
            <a:ext cx="1476000" cy="972000"/>
            <a:chOff x="6162396" y="436510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4" name="Rectangle 73"/>
            <p:cNvSpPr/>
            <p:nvPr/>
          </p:nvSpPr>
          <p:spPr>
            <a:xfrm>
              <a:off x="6162396" y="436510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6266109" y="49004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266109" y="50528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266109" y="52052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266109" y="53576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416" y="4821968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4436776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8" name="Straight Arrow Connector 87"/>
            <p:cNvCxnSpPr/>
            <p:nvPr/>
          </p:nvCxnSpPr>
          <p:spPr>
            <a:xfrm flipV="1">
              <a:off x="7156773" y="4594595"/>
              <a:ext cx="325756" cy="308864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5717313" y="2457730"/>
            <a:ext cx="1476000" cy="972000"/>
            <a:chOff x="6162396" y="1494040"/>
            <a:chExt cx="1908000" cy="1188000"/>
          </a:xfrm>
          <a:solidFill>
            <a:schemeClr val="bg1">
              <a:lumMod val="85000"/>
            </a:schemeClr>
          </a:solidFill>
        </p:grpSpPr>
        <p:cxnSp>
          <p:nvCxnSpPr>
            <p:cNvPr id="76" name="Straight Arrow Connector 75"/>
            <p:cNvCxnSpPr/>
            <p:nvPr/>
          </p:nvCxnSpPr>
          <p:spPr>
            <a:xfrm>
              <a:off x="7229739" y="1778830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229803" y="1922846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6162396" y="1494040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1" name="Straight Arrow Connector 90"/>
            <p:cNvCxnSpPr/>
            <p:nvPr/>
          </p:nvCxnSpPr>
          <p:spPr>
            <a:xfrm>
              <a:off x="7130205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7130269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714884" y="1876359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Non partitioned table</a:t>
            </a:r>
          </a:p>
          <a:p>
            <a:pPr algn="ctr"/>
            <a:endParaRPr lang="en-US" sz="16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984288" y="1876359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Functional partitioned table (e.g. month)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87113" y="1876359"/>
            <a:ext cx="233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Hash partitioning</a:t>
            </a:r>
          </a:p>
        </p:txBody>
      </p:sp>
      <p:sp>
        <p:nvSpPr>
          <p:cNvPr id="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Scale-Map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91" y="2974877"/>
            <a:ext cx="462941" cy="42899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09" y="2975743"/>
            <a:ext cx="462941" cy="428992"/>
          </a:xfrm>
          <a:prstGeom prst="rect">
            <a:avLst/>
          </a:prstGeom>
        </p:spPr>
      </p:pic>
      <p:sp>
        <p:nvSpPr>
          <p:cNvPr id="9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0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83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Silver</a:t>
            </a:r>
            <a:r>
              <a:rPr lang="de-DE" dirty="0" smtClean="0"/>
              <a:t> Sponsor</a:t>
            </a:r>
            <a:endParaRPr lang="de-D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92" y="2017267"/>
            <a:ext cx="1440000" cy="7161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0" y="2215344"/>
            <a:ext cx="1440000" cy="319951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 smtClean="0"/>
              <a:t>13.06.2015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434" y="2017267"/>
            <a:ext cx="1619250" cy="57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16" y="3675905"/>
            <a:ext cx="1908587" cy="673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141" y="3558949"/>
            <a:ext cx="2257425" cy="790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3100" y="3234312"/>
            <a:ext cx="1235917" cy="1235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342" y="5044101"/>
            <a:ext cx="1985372" cy="688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00292"/>
            <a:ext cx="8229600" cy="382587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pitchFamily="34" charset="0"/>
                <a:cs typeface="Arial" pitchFamily="34" charset="0"/>
              </a:rPr>
              <a:t>Load with 1 Stream into staging table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Switch staging table into target Heap or CI table</a:t>
            </a:r>
          </a:p>
          <a:p>
            <a:r>
              <a:rPr lang="en-US" sz="2400" dirty="0">
                <a:latin typeface="Arial" pitchFamily="34" charset="0"/>
                <a:cs typeface="Arial" pitchFamily="34" charset="0"/>
              </a:rPr>
              <a:t>1, 8, 16 month in parallel</a:t>
            </a:r>
            <a:endParaRPr 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845" y="4451825"/>
            <a:ext cx="1352550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149" y="3907961"/>
            <a:ext cx="1419225" cy="140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ight Arrow 34"/>
          <p:cNvSpPr/>
          <p:nvPr/>
        </p:nvSpPr>
        <p:spPr>
          <a:xfrm>
            <a:off x="6126337" y="4454052"/>
            <a:ext cx="574310" cy="31751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Cloud"/>
          <p:cNvSpPr>
            <a:spLocks noChangeAspect="1" noEditPoints="1" noChangeArrowheads="1"/>
          </p:cNvSpPr>
          <p:nvPr/>
        </p:nvSpPr>
        <p:spPr bwMode="auto">
          <a:xfrm>
            <a:off x="54244" y="4681994"/>
            <a:ext cx="1681566" cy="1120887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Data Source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007399" y="3473929"/>
            <a:ext cx="733584" cy="186170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1">
                <a:lumMod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1487846" y="5388127"/>
            <a:ext cx="1652169" cy="3299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552755" y="5388670"/>
            <a:ext cx="2315982" cy="3243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7" name="Straight Arrow Connector 56"/>
          <p:cNvCxnSpPr>
            <a:endCxn id="2050" idx="1"/>
          </p:cNvCxnSpPr>
          <p:nvPr/>
        </p:nvCxnSpPr>
        <p:spPr>
          <a:xfrm flipV="1">
            <a:off x="1465113" y="5388126"/>
            <a:ext cx="978229" cy="3248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2708694" y="4771571"/>
            <a:ext cx="0" cy="281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9" name="Straight Arrow Connector 58"/>
          <p:cNvCxnSpPr>
            <a:stCxn id="2050" idx="0"/>
          </p:cNvCxnSpPr>
          <p:nvPr/>
        </p:nvCxnSpPr>
        <p:spPr>
          <a:xfrm flipV="1">
            <a:off x="3436027" y="4771573"/>
            <a:ext cx="0" cy="2725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25" name="TextBox 24"/>
          <p:cNvSpPr txBox="1"/>
          <p:nvPr/>
        </p:nvSpPr>
        <p:spPr>
          <a:xfrm rot="16200000">
            <a:off x="1324707" y="4899488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3">
                    <a:lumMod val="75000"/>
                  </a:schemeClr>
                </a:solidFill>
              </a:rPr>
              <a:t>Loading data 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4045627" y="4787709"/>
            <a:ext cx="0" cy="2725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grpSp>
        <p:nvGrpSpPr>
          <p:cNvPr id="20" name="Group 19"/>
          <p:cNvGrpSpPr/>
          <p:nvPr/>
        </p:nvGrpSpPr>
        <p:grpSpPr>
          <a:xfrm>
            <a:off x="457200" y="1588966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21" name="Rounded Rectangle 20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latin typeface="Arial" pitchFamily="34" charset="0"/>
                  <a:cs typeface="Arial" pitchFamily="34" charset="0"/>
                </a:rPr>
                <a:t>Strategy to avoid SORT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34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588964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>
                  <a:latin typeface="Arial" pitchFamily="34" charset="0"/>
                  <a:cs typeface="Arial" pitchFamily="34" charset="0"/>
                </a:rPr>
                <a:t>Strategy to avoid SORT</a:t>
              </a:r>
              <a:endParaRPr lang="en-US" sz="2400" dirty="0"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30103" y="5493046"/>
            <a:ext cx="71647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*Measured values for load from beginning till data available in partition table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1" y="2666561"/>
            <a:ext cx="3955977" cy="2738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01" y="2664450"/>
            <a:ext cx="3962073" cy="2742972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36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 what if loading one month is not fast enough?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338457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Need to load with more streams</a:t>
            </a:r>
          </a:p>
          <a:p>
            <a:r>
              <a:rPr lang="en-US" dirty="0" smtClean="0"/>
              <a:t>Have to avoid PAGELATCH_X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dirty="0" smtClean="0"/>
              <a:t>This is possible with using hash partitioning</a:t>
            </a:r>
            <a:endParaRPr lang="en-US" b="1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3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1145084" y="2415214"/>
            <a:ext cx="1476000" cy="972000"/>
            <a:chOff x="791792" y="1509579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4" name="Rectangle 53"/>
            <p:cNvSpPr/>
            <p:nvPr/>
          </p:nvSpPr>
          <p:spPr>
            <a:xfrm>
              <a:off x="791792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288" y="1772816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7" name="Straight Arrow Connector 56"/>
            <p:cNvCxnSpPr/>
            <p:nvPr/>
          </p:nvCxnSpPr>
          <p:spPr>
            <a:xfrm>
              <a:off x="1400000" y="18475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400000" y="19999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400000" y="21523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400000" y="23047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414488" y="2415214"/>
            <a:ext cx="1476000" cy="972000"/>
            <a:chOff x="3377860" y="1509579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3" name="Rectangle 52"/>
            <p:cNvSpPr/>
            <p:nvPr/>
          </p:nvSpPr>
          <p:spPr>
            <a:xfrm>
              <a:off x="3377860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>
              <a:off x="4339629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339693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414488" y="3469331"/>
            <a:ext cx="1476000" cy="972000"/>
            <a:chOff x="3377860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3377860" y="292494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95" y="3401725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3016533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5" name="Straight Arrow Connector 64"/>
            <p:cNvCxnSpPr/>
            <p:nvPr/>
          </p:nvCxnSpPr>
          <p:spPr>
            <a:xfrm flipV="1">
              <a:off x="4354494" y="3146754"/>
              <a:ext cx="325756" cy="416443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520712" y="3696217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414488" y="4536954"/>
            <a:ext cx="1476000" cy="972000"/>
            <a:chOff x="3640268" y="4037723"/>
            <a:chExt cx="1476000" cy="972000"/>
          </a:xfrm>
          <a:solidFill>
            <a:schemeClr val="bg1">
              <a:lumMod val="85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3640268" y="4037723"/>
              <a:ext cx="1476000" cy="972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3746865" y="4497239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746865" y="4621930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3746865" y="4746621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3746865" y="4871312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536" y="4433039"/>
              <a:ext cx="309748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950" y="4117882"/>
              <a:ext cx="305440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3" name="Straight Arrow Connector 72"/>
            <p:cNvCxnSpPr/>
            <p:nvPr/>
          </p:nvCxnSpPr>
          <p:spPr>
            <a:xfrm flipV="1">
              <a:off x="4412135" y="4224427"/>
              <a:ext cx="248577" cy="285341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5717313" y="3469331"/>
            <a:ext cx="1476000" cy="972000"/>
            <a:chOff x="6156176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5" name="Rectangle 74"/>
            <p:cNvSpPr/>
            <p:nvPr/>
          </p:nvSpPr>
          <p:spPr>
            <a:xfrm>
              <a:off x="6156176" y="292494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92" y="3398997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3013805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0" name="Straight Arrow Connector 79"/>
            <p:cNvCxnSpPr/>
            <p:nvPr/>
          </p:nvCxnSpPr>
          <p:spPr>
            <a:xfrm flipV="1">
              <a:off x="7132090" y="3157824"/>
              <a:ext cx="319958" cy="36112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266109" y="369348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717313" y="4536954"/>
            <a:ext cx="1476000" cy="972000"/>
            <a:chOff x="6162396" y="436510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4" name="Rectangle 73"/>
            <p:cNvSpPr/>
            <p:nvPr/>
          </p:nvSpPr>
          <p:spPr>
            <a:xfrm>
              <a:off x="6162396" y="436510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6266109" y="49004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266109" y="50528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266109" y="52052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266109" y="53576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416" y="4821968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4436776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8" name="Straight Arrow Connector 87"/>
            <p:cNvCxnSpPr/>
            <p:nvPr/>
          </p:nvCxnSpPr>
          <p:spPr>
            <a:xfrm flipV="1">
              <a:off x="7156773" y="4594595"/>
              <a:ext cx="325756" cy="308864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5717313" y="2399675"/>
            <a:ext cx="1476000" cy="972000"/>
            <a:chOff x="6162396" y="1494040"/>
            <a:chExt cx="1908000" cy="1188000"/>
          </a:xfrm>
          <a:solidFill>
            <a:schemeClr val="bg1">
              <a:lumMod val="85000"/>
            </a:schemeClr>
          </a:solidFill>
        </p:grpSpPr>
        <p:cxnSp>
          <p:nvCxnSpPr>
            <p:cNvPr id="76" name="Straight Arrow Connector 75"/>
            <p:cNvCxnSpPr/>
            <p:nvPr/>
          </p:nvCxnSpPr>
          <p:spPr>
            <a:xfrm>
              <a:off x="7229739" y="1778830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229803" y="1922846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6162396" y="1494040"/>
              <a:ext cx="1908000" cy="1188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1" name="Straight Arrow Connector 90"/>
            <p:cNvCxnSpPr/>
            <p:nvPr/>
          </p:nvCxnSpPr>
          <p:spPr>
            <a:xfrm>
              <a:off x="7130205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7130269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714884" y="1818304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Non partitioned table</a:t>
            </a:r>
          </a:p>
          <a:p>
            <a:pPr algn="ctr"/>
            <a:endParaRPr lang="en-US" sz="16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984288" y="1818304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Functional partitioned table (e.g. month)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87113" y="1818304"/>
            <a:ext cx="233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Hash partitioning</a:t>
            </a:r>
          </a:p>
        </p:txBody>
      </p:sp>
      <p:sp>
        <p:nvSpPr>
          <p:cNvPr id="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Scale-Map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90" y="2928111"/>
            <a:ext cx="462941" cy="42899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90" y="3974085"/>
            <a:ext cx="462941" cy="42899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09" y="2932201"/>
            <a:ext cx="462941" cy="428992"/>
          </a:xfrm>
          <a:prstGeom prst="rect">
            <a:avLst/>
          </a:prstGeom>
        </p:spPr>
      </p:pic>
      <p:sp>
        <p:nvSpPr>
          <p:cNvPr id="102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0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37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6843339" y="1330893"/>
            <a:ext cx="1650422" cy="454100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145586" y="1391941"/>
            <a:ext cx="1650422" cy="454100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endParaRPr lang="en-US" b="1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HASH  partitioned   table</a:t>
            </a:r>
          </a:p>
        </p:txBody>
      </p:sp>
      <p:pic>
        <p:nvPicPr>
          <p:cNvPr id="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80" y="4445484"/>
            <a:ext cx="1099947" cy="128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Pentagon 14"/>
          <p:cNvSpPr/>
          <p:nvPr/>
        </p:nvSpPr>
        <p:spPr>
          <a:xfrm rot="433751">
            <a:off x="3138636" y="3509794"/>
            <a:ext cx="1844298" cy="365180"/>
          </a:xfrm>
          <a:prstGeom prst="homePlat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blurRad="101600" dist="101600" sx="103000" sy="103000" algn="t" rotWithShape="0">
              <a:prstClr val="black">
                <a:alpha val="40000"/>
              </a:prstClr>
            </a:outerShdw>
          </a:effectLst>
          <a:scene3d>
            <a:camera prst="isometricRightUp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328012" y="2791070"/>
            <a:ext cx="1314450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328012" y="3086592"/>
            <a:ext cx="1314450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328012" y="3382116"/>
            <a:ext cx="1314450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328012" y="3690726"/>
            <a:ext cx="1314450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 rot="10800000">
            <a:off x="3301287" y="2671609"/>
            <a:ext cx="1844298" cy="365180"/>
          </a:xfrm>
          <a:prstGeom prst="homePlat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blurRad="101600" dist="101600" sx="103000" sy="103000" algn="t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3836062" y="2160001"/>
            <a:ext cx="224725" cy="2926826"/>
          </a:xfrm>
          <a:prstGeom prst="ca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101600" dist="101600" sx="103000" sy="103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 rot="10800000">
            <a:off x="2745247" y="2990263"/>
            <a:ext cx="1865958" cy="369332"/>
          </a:xfrm>
          <a:prstGeom prst="homePlat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blurRad="101600" dist="101600" sx="103000" sy="103000" algn="t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Pentagon 15"/>
          <p:cNvSpPr/>
          <p:nvPr/>
        </p:nvSpPr>
        <p:spPr>
          <a:xfrm>
            <a:off x="3344913" y="2422501"/>
            <a:ext cx="1844298" cy="365180"/>
          </a:xfrm>
          <a:prstGeom prst="homePlate">
            <a:avLst/>
          </a:prstGeom>
          <a:solidFill>
            <a:schemeClr val="bg1"/>
          </a:solidFill>
          <a:ln w="28575" cmpd="sng">
            <a:solidFill>
              <a:schemeClr val="tx1"/>
            </a:solidFill>
          </a:ln>
          <a:effectLst>
            <a:outerShdw blurRad="101600" dist="101600" sx="103000" sy="103000" algn="t" rotWithShape="0">
              <a:prstClr val="black">
                <a:alpha val="40000"/>
              </a:prstClr>
            </a:outerShdw>
          </a:effectLst>
          <a:scene3d>
            <a:camera prst="isometricLeftDown">
              <a:rot lat="3000000" lon="0" rev="6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 rot="1657004">
            <a:off x="4342475" y="4573513"/>
            <a:ext cx="1173221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347275" y="3547603"/>
            <a:ext cx="1182849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20288428">
            <a:off x="4392967" y="2248813"/>
            <a:ext cx="1138597" cy="295523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70521" y="517484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Hash Function</a:t>
            </a:r>
          </a:p>
        </p:txBody>
      </p:sp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80" y="1688977"/>
            <a:ext cx="1094781" cy="1276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80" y="3104125"/>
            <a:ext cx="1094331" cy="127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ight Arrow 24"/>
          <p:cNvSpPr/>
          <p:nvPr/>
        </p:nvSpPr>
        <p:spPr>
          <a:xfrm>
            <a:off x="6315593" y="2762217"/>
            <a:ext cx="1666035" cy="4571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72" y="1601734"/>
            <a:ext cx="990600" cy="1438275"/>
          </a:xfrm>
          <a:prstGeom prst="rect">
            <a:avLst/>
          </a:prstGeom>
          <a:noFill/>
          <a:ln>
            <a:noFill/>
          </a:ln>
          <a:effectLst/>
          <a:scene3d>
            <a:camera prst="isometricLeftDown"/>
            <a:lightRig rig="threePt" dir="t"/>
          </a:scene3d>
          <a:sp3d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ight Arrow 25"/>
          <p:cNvSpPr/>
          <p:nvPr/>
        </p:nvSpPr>
        <p:spPr>
          <a:xfrm>
            <a:off x="6315592" y="4177729"/>
            <a:ext cx="1666035" cy="4571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72" y="2966714"/>
            <a:ext cx="990600" cy="1438275"/>
          </a:xfrm>
          <a:prstGeom prst="rect">
            <a:avLst/>
          </a:prstGeom>
          <a:noFill/>
          <a:ln>
            <a:noFill/>
          </a:ln>
          <a:effectLst/>
          <a:scene3d>
            <a:camera prst="isometricLeftDown"/>
            <a:lightRig rig="threePt" dir="t"/>
          </a:scene3d>
          <a:sp3d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Right Arrow 26"/>
          <p:cNvSpPr/>
          <p:nvPr/>
        </p:nvSpPr>
        <p:spPr>
          <a:xfrm>
            <a:off x="6315593" y="5521315"/>
            <a:ext cx="1666035" cy="4571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272" y="4404989"/>
            <a:ext cx="990600" cy="1438275"/>
          </a:xfrm>
          <a:prstGeom prst="rect">
            <a:avLst/>
          </a:prstGeom>
          <a:noFill/>
          <a:ln>
            <a:noFill/>
          </a:ln>
          <a:effectLst/>
          <a:scene3d>
            <a:camera prst="isometricLeftDown"/>
            <a:lightRig rig="threePt" dir="t"/>
          </a:scene3d>
          <a:sp3d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3068" y="2422502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Load Streams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Hash Partition Basis</a:t>
            </a:r>
          </a:p>
        </p:txBody>
      </p:sp>
      <p:sp>
        <p:nvSpPr>
          <p:cNvPr id="2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048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8" grpId="0" animBg="1"/>
      <p:bldP spid="19" grpId="0" animBg="1"/>
      <p:bldP spid="20" grpId="0" animBg="1"/>
      <p:bldP spid="25" grpId="0" animBg="1"/>
      <p:bldP spid="26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574449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Hash Partitioning – Table Design</a:t>
              </a:r>
            </a:p>
          </p:txBody>
        </p:sp>
      </p:grp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769" y="2506076"/>
            <a:ext cx="2790825" cy="307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6" y="3589014"/>
            <a:ext cx="47720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Arrow 9"/>
          <p:cNvSpPr/>
          <p:nvPr/>
        </p:nvSpPr>
        <p:spPr>
          <a:xfrm rot="18426381">
            <a:off x="2907451" y="4783239"/>
            <a:ext cx="1666035" cy="4571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77160" y="5395721"/>
            <a:ext cx="1797269" cy="1869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42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559934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Hash Partitioning – Scale of Hash Partitions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2310541"/>
            <a:ext cx="8310880" cy="190979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Load with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multiple streams into </a:t>
            </a:r>
            <a:r>
              <a:rPr lang="en-US" dirty="0">
                <a:latin typeface="Arial" pitchFamily="34" charset="0"/>
                <a:cs typeface="Arial" pitchFamily="34" charset="0"/>
              </a:rPr>
              <a:t>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ash partitioned heap table</a:t>
            </a:r>
          </a:p>
          <a:p>
            <a:r>
              <a:rPr lang="en-US" i="1" dirty="0" smtClean="0">
                <a:latin typeface="Arial" pitchFamily="34" charset="0"/>
                <a:cs typeface="Arial" pitchFamily="34" charset="0"/>
              </a:rPr>
              <a:t>1 Stream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per partition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Target table partitioned by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HashID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4, 8, 16 h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ash partitions </a:t>
            </a:r>
            <a:r>
              <a:rPr lang="en-US" dirty="0">
                <a:latin typeface="Arial" pitchFamily="34" charset="0"/>
                <a:cs typeface="Arial" pitchFamily="34" charset="0"/>
              </a:rPr>
              <a:t>in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parallel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220335"/>
            <a:ext cx="2540318" cy="120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4" y="4235186"/>
            <a:ext cx="965773" cy="33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83" y="3983365"/>
            <a:ext cx="1919605" cy="591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ight Arrow 47"/>
          <p:cNvSpPr/>
          <p:nvPr/>
        </p:nvSpPr>
        <p:spPr>
          <a:xfrm rot="8837725">
            <a:off x="7928407" y="4689821"/>
            <a:ext cx="396000" cy="216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ight Arrow 48"/>
          <p:cNvSpPr/>
          <p:nvPr/>
        </p:nvSpPr>
        <p:spPr>
          <a:xfrm rot="12375751">
            <a:off x="6671355" y="4744061"/>
            <a:ext cx="396000" cy="216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378" y="4835233"/>
            <a:ext cx="3596033" cy="1064497"/>
          </a:xfrm>
          <a:prstGeom prst="rect">
            <a:avLst/>
          </a:prstGeom>
          <a:noFill/>
          <a:ln>
            <a:noFill/>
          </a:ln>
          <a:effectLst>
            <a:outerShdw blurRad="50800" dist="88900" dir="30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Cloud"/>
          <p:cNvSpPr>
            <a:spLocks noChangeAspect="1" noEditPoints="1" noChangeArrowheads="1"/>
          </p:cNvSpPr>
          <p:nvPr/>
        </p:nvSpPr>
        <p:spPr bwMode="auto">
          <a:xfrm>
            <a:off x="54245" y="4211553"/>
            <a:ext cx="1270861" cy="84712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Data Source</a:t>
            </a:r>
          </a:p>
        </p:txBody>
      </p:sp>
      <p:cxnSp>
        <p:nvCxnSpPr>
          <p:cNvPr id="2049" name="Straight Arrow Connector 2048"/>
          <p:cNvCxnSpPr/>
          <p:nvPr/>
        </p:nvCxnSpPr>
        <p:spPr>
          <a:xfrm>
            <a:off x="1472340" y="4504891"/>
            <a:ext cx="817535" cy="3168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5" name="Straight Arrow Connector 2054"/>
          <p:cNvCxnSpPr/>
          <p:nvPr/>
        </p:nvCxnSpPr>
        <p:spPr>
          <a:xfrm>
            <a:off x="1472340" y="4509318"/>
            <a:ext cx="1635071" cy="3259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8" name="Straight Arrow Connector 2057"/>
          <p:cNvCxnSpPr/>
          <p:nvPr/>
        </p:nvCxnSpPr>
        <p:spPr>
          <a:xfrm>
            <a:off x="1472340" y="4483853"/>
            <a:ext cx="2526224" cy="337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Arrow Connector 2059"/>
          <p:cNvCxnSpPr/>
          <p:nvPr/>
        </p:nvCxnSpPr>
        <p:spPr>
          <a:xfrm>
            <a:off x="1472340" y="4483853"/>
            <a:ext cx="3440624" cy="337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0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559936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Hash Partitioning – Scale of Hash Partitions</a:t>
              </a: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7" y="2800464"/>
            <a:ext cx="3955977" cy="2742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289" y="2800463"/>
            <a:ext cx="3955977" cy="2742973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37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/>
          <p:nvPr/>
        </p:nvCxnSpPr>
        <p:spPr>
          <a:xfrm>
            <a:off x="5317606" y="4081377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736" y="4412638"/>
            <a:ext cx="38957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859" y="4667597"/>
            <a:ext cx="38957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559938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Hash Partitioning – Scale of Parallelism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1264"/>
            <a:ext cx="6741886" cy="1595037"/>
          </a:xfrm>
        </p:spPr>
        <p:txBody>
          <a:bodyPr>
            <a:noAutofit/>
          </a:bodyPr>
          <a:lstStyle/>
          <a:p>
            <a:r>
              <a:rPr lang="en-US" sz="2000" dirty="0">
                <a:latin typeface="Arial" pitchFamily="34" charset="0"/>
                <a:cs typeface="Arial" pitchFamily="34" charset="0"/>
              </a:rPr>
              <a:t>Load with multiple streams in Hash partitioned Heap </a:t>
            </a:r>
          </a:p>
          <a:p>
            <a:r>
              <a:rPr lang="en-US" sz="2000" i="1" dirty="0">
                <a:latin typeface="Arial" pitchFamily="34" charset="0"/>
                <a:cs typeface="Arial" pitchFamily="34" charset="0"/>
              </a:rPr>
              <a:t>4 Streams 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per table</a:t>
            </a:r>
          </a:p>
          <a:p>
            <a:r>
              <a:rPr lang="en-US" sz="2000" dirty="0">
                <a:latin typeface="Arial" pitchFamily="34" charset="0"/>
                <a:cs typeface="Arial" pitchFamily="34" charset="0"/>
              </a:rPr>
              <a:t>1, 8, 16  month in parallel</a:t>
            </a:r>
          </a:p>
          <a:p>
            <a:endParaRPr lang="en-US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220335"/>
            <a:ext cx="2540318" cy="1202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286" y="2744369"/>
            <a:ext cx="2982913" cy="1145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3654" y="4235186"/>
            <a:ext cx="965773" cy="33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7195" y="3903575"/>
            <a:ext cx="2557119" cy="787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7" name="Right Arrow 46"/>
          <p:cNvSpPr/>
          <p:nvPr/>
        </p:nvSpPr>
        <p:spPr>
          <a:xfrm rot="5400000">
            <a:off x="8369371" y="3905845"/>
            <a:ext cx="396000" cy="216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ight Arrow 47"/>
          <p:cNvSpPr/>
          <p:nvPr/>
        </p:nvSpPr>
        <p:spPr>
          <a:xfrm rot="8837725">
            <a:off x="7928407" y="4689821"/>
            <a:ext cx="396000" cy="216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ight Arrow 48"/>
          <p:cNvSpPr/>
          <p:nvPr/>
        </p:nvSpPr>
        <p:spPr>
          <a:xfrm rot="12375751">
            <a:off x="6671355" y="4744061"/>
            <a:ext cx="396000" cy="216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TextBox 49"/>
          <p:cNvSpPr txBox="1"/>
          <p:nvPr/>
        </p:nvSpPr>
        <p:spPr>
          <a:xfrm>
            <a:off x="8666480" y="3903575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Jan</a:t>
            </a:r>
          </a:p>
        </p:txBody>
      </p:sp>
      <p:pic>
        <p:nvPicPr>
          <p:cNvPr id="61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175" y="4895120"/>
            <a:ext cx="3596033" cy="1064497"/>
          </a:xfrm>
          <a:prstGeom prst="rect">
            <a:avLst/>
          </a:prstGeom>
          <a:noFill/>
          <a:ln>
            <a:noFill/>
          </a:ln>
          <a:effectLst>
            <a:outerShdw blurRad="50800" dist="88900" dir="30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Cloud"/>
          <p:cNvSpPr>
            <a:spLocks noChangeAspect="1" noEditPoints="1" noChangeArrowheads="1"/>
          </p:cNvSpPr>
          <p:nvPr/>
        </p:nvSpPr>
        <p:spPr bwMode="auto">
          <a:xfrm>
            <a:off x="100314" y="4142553"/>
            <a:ext cx="1270861" cy="847122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Data Source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494430" y="4508027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486168" y="4508027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348252" y="4508027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242180" y="4508027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76735" y="4336009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068473" y="4336009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930557" y="4336009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824485" y="4336009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2569856" y="4081377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561594" y="4081377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423678" y="4081377"/>
            <a:ext cx="0" cy="344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3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559938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Hash Partitioning – Scale of Parallelism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09938" y="5530587"/>
            <a:ext cx="37781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2"/>
                </a:solidFill>
              </a:rPr>
              <a:t>*</a:t>
            </a:r>
            <a:r>
              <a:rPr lang="de-DE" sz="1600" dirty="0" err="1">
                <a:solidFill>
                  <a:schemeClr val="tx2"/>
                </a:solidFill>
              </a:rPr>
              <a:t>with</a:t>
            </a:r>
            <a:r>
              <a:rPr lang="de-DE" sz="1600" dirty="0">
                <a:solidFill>
                  <a:schemeClr val="tx2"/>
                </a:solidFill>
              </a:rPr>
              <a:t> 4 </a:t>
            </a:r>
            <a:r>
              <a:rPr lang="de-DE" sz="1600" dirty="0" err="1">
                <a:solidFill>
                  <a:schemeClr val="tx2"/>
                </a:solidFill>
              </a:rPr>
              <a:t>Partitions</a:t>
            </a:r>
            <a:r>
              <a:rPr lang="de-DE" sz="1600" dirty="0">
                <a:solidFill>
                  <a:schemeClr val="tx2"/>
                </a:solidFill>
              </a:rPr>
              <a:t> per Table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" y="2720940"/>
            <a:ext cx="3962073" cy="2742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153" y="2720940"/>
            <a:ext cx="3962073" cy="2742973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19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Gold Sponsor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36" y="2312619"/>
            <a:ext cx="2635380" cy="5750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622" y="1936484"/>
            <a:ext cx="2635200" cy="1327270"/>
          </a:xfrm>
          <a:prstGeom prst="rect">
            <a:avLst/>
          </a:prstGeom>
        </p:spPr>
      </p:pic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 smtClean="0"/>
              <a:t>13.06.2015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3666565"/>
            <a:ext cx="2159000" cy="76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88" y="3567447"/>
            <a:ext cx="2439834" cy="86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200" dirty="0"/>
              <a:t>Think of…</a:t>
            </a:r>
          </a:p>
          <a:p>
            <a:pPr marL="457189" lvl="1" indent="0">
              <a:buNone/>
            </a:pPr>
            <a:r>
              <a:rPr lang="en-US" sz="2800" dirty="0"/>
              <a:t>…how many partitions you have to load?</a:t>
            </a:r>
          </a:p>
          <a:p>
            <a:pPr marL="457189" lvl="1" indent="0">
              <a:buNone/>
            </a:pPr>
            <a:r>
              <a:rPr lang="en-US" sz="2800" dirty="0"/>
              <a:t>…how many cores are available?</a:t>
            </a:r>
          </a:p>
          <a:p>
            <a:pPr marL="457189" lvl="1" indent="0">
              <a:buNone/>
            </a:pPr>
            <a:r>
              <a:rPr lang="en-US" sz="5100" b="1" dirty="0">
                <a:solidFill>
                  <a:srgbClr val="FF0000"/>
                </a:solidFill>
              </a:rPr>
              <a:t>!</a:t>
            </a:r>
            <a:r>
              <a:rPr lang="en-US" sz="2800" b="1" i="1" dirty="0"/>
              <a:t>Choose the right strategy of parallelism</a:t>
            </a:r>
          </a:p>
          <a:p>
            <a:r>
              <a:rPr lang="en-US" sz="3200" dirty="0"/>
              <a:t>We see SORT again: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	</a:t>
            </a:r>
          </a:p>
          <a:p>
            <a:pPr marL="0" indent="0">
              <a:buNone/>
            </a:pPr>
            <a:r>
              <a:rPr lang="en-US" sz="4000" b="1" dirty="0">
                <a:solidFill>
                  <a:srgbClr val="FF0000"/>
                </a:solidFill>
              </a:rPr>
              <a:t>?</a:t>
            </a:r>
            <a:r>
              <a:rPr lang="en-US" sz="3200" dirty="0"/>
              <a:t>  </a:t>
            </a:r>
            <a:r>
              <a:rPr lang="en-US" sz="3200" b="1" i="1" dirty="0"/>
              <a:t>Idea to prove: Can we squeeze more work if we get rid of SORT? 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43" y="4133131"/>
            <a:ext cx="7121914" cy="481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4088923" y="4133130"/>
            <a:ext cx="836762" cy="4814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90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1145084" y="2284584"/>
            <a:ext cx="1476000" cy="972000"/>
            <a:chOff x="791792" y="1509579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4" name="Rectangle 53"/>
            <p:cNvSpPr/>
            <p:nvPr/>
          </p:nvSpPr>
          <p:spPr>
            <a:xfrm>
              <a:off x="791792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288" y="1772816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7" name="Straight Arrow Connector 56"/>
            <p:cNvCxnSpPr/>
            <p:nvPr/>
          </p:nvCxnSpPr>
          <p:spPr>
            <a:xfrm>
              <a:off x="1400000" y="18475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400000" y="19999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400000" y="21523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400000" y="23047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414488" y="2284584"/>
            <a:ext cx="1476000" cy="972000"/>
            <a:chOff x="3377860" y="1509579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3" name="Rectangle 52"/>
            <p:cNvSpPr/>
            <p:nvPr/>
          </p:nvSpPr>
          <p:spPr>
            <a:xfrm>
              <a:off x="3377860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>
              <a:off x="4339629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339693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414488" y="3338701"/>
            <a:ext cx="1476000" cy="972000"/>
            <a:chOff x="3377860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3377860" y="292494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95" y="3401725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3016533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5" name="Straight Arrow Connector 64"/>
            <p:cNvCxnSpPr/>
            <p:nvPr/>
          </p:nvCxnSpPr>
          <p:spPr>
            <a:xfrm flipV="1">
              <a:off x="4354494" y="3146754"/>
              <a:ext cx="325756" cy="416443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520712" y="3696217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414488" y="4406324"/>
            <a:ext cx="1476000" cy="972000"/>
            <a:chOff x="3640268" y="4037723"/>
            <a:chExt cx="1476000" cy="972000"/>
          </a:xfrm>
          <a:solidFill>
            <a:schemeClr val="bg1">
              <a:lumMod val="85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3640268" y="4037723"/>
              <a:ext cx="1476000" cy="972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3746865" y="4497239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746865" y="4621930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3746865" y="4746621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3746865" y="4871312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536" y="4433039"/>
              <a:ext cx="309748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950" y="4117882"/>
              <a:ext cx="305440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3" name="Straight Arrow Connector 72"/>
            <p:cNvCxnSpPr/>
            <p:nvPr/>
          </p:nvCxnSpPr>
          <p:spPr>
            <a:xfrm flipV="1">
              <a:off x="4412135" y="4224427"/>
              <a:ext cx="248577" cy="285341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5717313" y="3338701"/>
            <a:ext cx="1476000" cy="972000"/>
            <a:chOff x="6156176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5" name="Rectangle 74"/>
            <p:cNvSpPr/>
            <p:nvPr/>
          </p:nvSpPr>
          <p:spPr>
            <a:xfrm>
              <a:off x="6156176" y="2924944"/>
              <a:ext cx="1908000" cy="11880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92" y="3398997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3013805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0" name="Straight Arrow Connector 79"/>
            <p:cNvCxnSpPr/>
            <p:nvPr/>
          </p:nvCxnSpPr>
          <p:spPr>
            <a:xfrm flipV="1">
              <a:off x="7132090" y="3157824"/>
              <a:ext cx="319958" cy="36112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266109" y="369348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717313" y="4406324"/>
            <a:ext cx="1476000" cy="972000"/>
            <a:chOff x="6162396" y="436510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4" name="Rectangle 73"/>
            <p:cNvSpPr/>
            <p:nvPr/>
          </p:nvSpPr>
          <p:spPr>
            <a:xfrm>
              <a:off x="6162396" y="436510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6266109" y="49004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266109" y="50528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266109" y="52052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266109" y="53576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416" y="4821968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4436776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8" name="Straight Arrow Connector 87"/>
            <p:cNvCxnSpPr/>
            <p:nvPr/>
          </p:nvCxnSpPr>
          <p:spPr>
            <a:xfrm flipV="1">
              <a:off x="7156773" y="4594595"/>
              <a:ext cx="325756" cy="308864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5717313" y="2269045"/>
            <a:ext cx="1476000" cy="972000"/>
            <a:chOff x="6162396" y="1494040"/>
            <a:chExt cx="1908000" cy="1188000"/>
          </a:xfrm>
          <a:solidFill>
            <a:schemeClr val="bg1">
              <a:lumMod val="85000"/>
            </a:schemeClr>
          </a:solidFill>
        </p:grpSpPr>
        <p:cxnSp>
          <p:nvCxnSpPr>
            <p:cNvPr id="76" name="Straight Arrow Connector 75"/>
            <p:cNvCxnSpPr/>
            <p:nvPr/>
          </p:nvCxnSpPr>
          <p:spPr>
            <a:xfrm>
              <a:off x="7229739" y="1778830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229803" y="1922846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6162396" y="1494040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1" name="Straight Arrow Connector 90"/>
            <p:cNvCxnSpPr/>
            <p:nvPr/>
          </p:nvCxnSpPr>
          <p:spPr>
            <a:xfrm>
              <a:off x="7130205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7130269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714884" y="1687674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Non partitioned table</a:t>
            </a:r>
          </a:p>
          <a:p>
            <a:pPr algn="ctr"/>
            <a:endParaRPr lang="en-US" sz="16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984288" y="1687674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Functional partitioned table (e.g. month)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87113" y="1687674"/>
            <a:ext cx="233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Hash partitioning</a:t>
            </a:r>
          </a:p>
        </p:txBody>
      </p:sp>
      <p:sp>
        <p:nvSpPr>
          <p:cNvPr id="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Scale-Map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90" y="2797481"/>
            <a:ext cx="462941" cy="42899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90" y="3843455"/>
            <a:ext cx="462941" cy="42899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26" y="2757963"/>
            <a:ext cx="462941" cy="42899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09" y="2787057"/>
            <a:ext cx="462941" cy="428992"/>
          </a:xfrm>
          <a:prstGeom prst="rect">
            <a:avLst/>
          </a:prstGeom>
        </p:spPr>
      </p:pic>
      <p:sp>
        <p:nvSpPr>
          <p:cNvPr id="106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0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1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573" y="4136741"/>
            <a:ext cx="1729846" cy="181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688" y="4631732"/>
            <a:ext cx="3097398" cy="1200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559937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/>
                <a:t>Hash Partitioning with Partition Switch</a:t>
              </a: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49185"/>
            <a:ext cx="5356746" cy="1918390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rial" pitchFamily="34" charset="0"/>
                <a:cs typeface="Arial" pitchFamily="34" charset="0"/>
              </a:rPr>
              <a:t>Load with 1 stream per staging table</a:t>
            </a:r>
          </a:p>
          <a:p>
            <a:r>
              <a:rPr lang="en-US" sz="1800" i="1" dirty="0">
                <a:latin typeface="Arial" pitchFamily="34" charset="0"/>
                <a:cs typeface="Arial" pitchFamily="34" charset="0"/>
              </a:rPr>
              <a:t>4 hash partitions </a:t>
            </a:r>
            <a:r>
              <a:rPr lang="en-US" sz="1800" dirty="0">
                <a:latin typeface="Arial" pitchFamily="34" charset="0"/>
                <a:cs typeface="Arial" pitchFamily="34" charset="0"/>
              </a:rPr>
              <a:t>per table</a:t>
            </a: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Switch staging table into partitioned Heap</a:t>
            </a:r>
          </a:p>
          <a:p>
            <a:r>
              <a:rPr lang="en-US" sz="1800" dirty="0">
                <a:latin typeface="Arial" pitchFamily="34" charset="0"/>
                <a:cs typeface="Arial" pitchFamily="34" charset="0"/>
              </a:rPr>
              <a:t>1, 8, 16 month in parallel</a:t>
            </a:r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317" y="4066917"/>
            <a:ext cx="2733518" cy="76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307" y="3059802"/>
            <a:ext cx="923739" cy="874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969" y="2658731"/>
            <a:ext cx="1762882" cy="841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ight Arrow 34"/>
          <p:cNvSpPr/>
          <p:nvPr/>
        </p:nvSpPr>
        <p:spPr>
          <a:xfrm rot="20164541">
            <a:off x="5444189" y="4530019"/>
            <a:ext cx="684000" cy="216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ight Arrow 35"/>
          <p:cNvSpPr/>
          <p:nvPr/>
        </p:nvSpPr>
        <p:spPr>
          <a:xfrm>
            <a:off x="6868046" y="3129038"/>
            <a:ext cx="396000" cy="216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TextBox 31"/>
          <p:cNvSpPr txBox="1"/>
          <p:nvPr/>
        </p:nvSpPr>
        <p:spPr>
          <a:xfrm>
            <a:off x="5569584" y="4300090"/>
            <a:ext cx="431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Jan</a:t>
            </a:r>
          </a:p>
        </p:txBody>
      </p:sp>
      <p:sp>
        <p:nvSpPr>
          <p:cNvPr id="33" name="Right Arrow 32"/>
          <p:cNvSpPr/>
          <p:nvPr/>
        </p:nvSpPr>
        <p:spPr>
          <a:xfrm rot="13647354">
            <a:off x="6849036" y="3884564"/>
            <a:ext cx="396000" cy="216000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1" name="Group 40"/>
          <p:cNvGrpSpPr/>
          <p:nvPr/>
        </p:nvGrpSpPr>
        <p:grpSpPr>
          <a:xfrm>
            <a:off x="173614" y="4032249"/>
            <a:ext cx="3302674" cy="1977826"/>
            <a:chOff x="54244" y="2488091"/>
            <a:chExt cx="3638486" cy="2415798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414" y="2488091"/>
              <a:ext cx="551923" cy="195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3" name="Picture 4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4814" y="2640491"/>
              <a:ext cx="551923" cy="195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7214" y="2792891"/>
              <a:ext cx="551923" cy="195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5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614" y="2945291"/>
              <a:ext cx="551923" cy="1958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6" name="Cloud"/>
            <p:cNvSpPr>
              <a:spLocks noChangeAspect="1" noEditPoints="1" noChangeArrowheads="1"/>
            </p:cNvSpPr>
            <p:nvPr/>
          </p:nvSpPr>
          <p:spPr bwMode="auto">
            <a:xfrm>
              <a:off x="54244" y="2992218"/>
              <a:ext cx="1681566" cy="112088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r>
                <a:rPr lang="en-US" b="1" dirty="0">
                  <a:solidFill>
                    <a:schemeClr val="accent3">
                      <a:lumMod val="75000"/>
                    </a:schemeClr>
                  </a:solidFill>
                </a:rPr>
                <a:t>Data Source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V="1">
              <a:off x="1673817" y="2992219"/>
              <a:ext cx="472698" cy="2180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1810179" y="3561845"/>
              <a:ext cx="410705" cy="226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1604075" y="3858055"/>
              <a:ext cx="616809" cy="38193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3329838" y="3156329"/>
              <a:ext cx="356801" cy="4024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flipV="1">
              <a:off x="3329838" y="3707176"/>
              <a:ext cx="356801" cy="4844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3329838" y="4520807"/>
              <a:ext cx="347247" cy="6136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 rot="16200000">
              <a:off x="1145904" y="3414959"/>
              <a:ext cx="1549149" cy="339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3">
                      <a:lumMod val="75000"/>
                    </a:schemeClr>
                  </a:solidFill>
                </a:rPr>
                <a:t>Loading data 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rot="16200000">
              <a:off x="2625271" y="3640794"/>
              <a:ext cx="1795848" cy="339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3">
                      <a:lumMod val="75000"/>
                    </a:schemeClr>
                  </a:solidFill>
                </a:rPr>
                <a:t>Partition Switch </a:t>
              </a:r>
            </a:p>
          </p:txBody>
        </p:sp>
      </p:grpSp>
      <p:sp>
        <p:nvSpPr>
          <p:cNvPr id="3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3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17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2" grpId="0"/>
      <p:bldP spid="3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Performance ETL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1574451"/>
            <a:ext cx="7464054" cy="539998"/>
            <a:chOff x="0" y="0"/>
            <a:chExt cx="7464054" cy="539998"/>
          </a:xfrm>
          <a:solidFill>
            <a:srgbClr val="1E768C"/>
          </a:solidFill>
        </p:grpSpPr>
        <p:sp>
          <p:nvSpPr>
            <p:cNvPr id="7" name="Rounded Rectangle 6"/>
            <p:cNvSpPr/>
            <p:nvPr/>
          </p:nvSpPr>
          <p:spPr>
            <a:xfrm>
              <a:off x="0" y="0"/>
              <a:ext cx="7464054" cy="539998"/>
            </a:xfrm>
            <a:prstGeom prst="roundRect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/>
            <p:nvPr/>
          </p:nvSpPr>
          <p:spPr>
            <a:xfrm>
              <a:off x="26361" y="26361"/>
              <a:ext cx="7411332" cy="48727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defTabSz="1244569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/>
                <a:t>Hash Partitioning with Partition Switch - Results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2" y="2750439"/>
            <a:ext cx="3955977" cy="27429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539" y="2750439"/>
            <a:ext cx="3962073" cy="2742973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12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/>
          <p:cNvGrpSpPr/>
          <p:nvPr/>
        </p:nvGrpSpPr>
        <p:grpSpPr>
          <a:xfrm>
            <a:off x="1145084" y="2473271"/>
            <a:ext cx="1476000" cy="972000"/>
            <a:chOff x="791792" y="1509579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4" name="Rectangle 53"/>
            <p:cNvSpPr/>
            <p:nvPr/>
          </p:nvSpPr>
          <p:spPr>
            <a:xfrm>
              <a:off x="791792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5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2288" y="1772816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57" name="Straight Arrow Connector 56"/>
            <p:cNvCxnSpPr/>
            <p:nvPr/>
          </p:nvCxnSpPr>
          <p:spPr>
            <a:xfrm>
              <a:off x="1400000" y="18475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400000" y="19999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/>
            <p:cNvCxnSpPr/>
            <p:nvPr/>
          </p:nvCxnSpPr>
          <p:spPr>
            <a:xfrm>
              <a:off x="1400000" y="21523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1400000" y="230471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Group 103"/>
          <p:cNvGrpSpPr/>
          <p:nvPr/>
        </p:nvGrpSpPr>
        <p:grpSpPr>
          <a:xfrm>
            <a:off x="3414488" y="2473271"/>
            <a:ext cx="1476000" cy="972000"/>
            <a:chOff x="3377860" y="1509579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3" name="Rectangle 52"/>
            <p:cNvSpPr/>
            <p:nvPr/>
          </p:nvSpPr>
          <p:spPr>
            <a:xfrm>
              <a:off x="3377860" y="1509579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6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1" name="Straight Arrow Connector 60"/>
            <p:cNvCxnSpPr/>
            <p:nvPr/>
          </p:nvCxnSpPr>
          <p:spPr>
            <a:xfrm>
              <a:off x="4339629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339693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3414488" y="3527388"/>
            <a:ext cx="1476000" cy="972000"/>
            <a:chOff x="3377860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52" name="Rectangle 51"/>
            <p:cNvSpPr/>
            <p:nvPr/>
          </p:nvSpPr>
          <p:spPr>
            <a:xfrm>
              <a:off x="3377860" y="292494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95" y="3401725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4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2279" y="3016533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65" name="Straight Arrow Connector 64"/>
            <p:cNvCxnSpPr/>
            <p:nvPr/>
          </p:nvCxnSpPr>
          <p:spPr>
            <a:xfrm flipV="1">
              <a:off x="4354494" y="3146754"/>
              <a:ext cx="325756" cy="416443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520712" y="3696217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414488" y="4595011"/>
            <a:ext cx="1476000" cy="972000"/>
            <a:chOff x="3640268" y="4037723"/>
            <a:chExt cx="1476000" cy="972000"/>
          </a:xfrm>
          <a:solidFill>
            <a:schemeClr val="bg1">
              <a:lumMod val="85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3640268" y="4037723"/>
              <a:ext cx="1476000" cy="972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>
              <a:off x="3746865" y="4497239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3746865" y="4621930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/>
            <p:nvPr/>
          </p:nvCxnSpPr>
          <p:spPr>
            <a:xfrm>
              <a:off x="3746865" y="4746621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>
              <a:off x="3746865" y="4871312"/>
              <a:ext cx="278491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6536" y="4433039"/>
              <a:ext cx="309748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2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0950" y="4117882"/>
              <a:ext cx="305440" cy="500727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3" name="Straight Arrow Connector 72"/>
            <p:cNvCxnSpPr/>
            <p:nvPr/>
          </p:nvCxnSpPr>
          <p:spPr>
            <a:xfrm flipV="1">
              <a:off x="4412135" y="4224427"/>
              <a:ext cx="248577" cy="285341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5717313" y="3527388"/>
            <a:ext cx="1476000" cy="972000"/>
            <a:chOff x="6156176" y="292494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5" name="Rectangle 74"/>
            <p:cNvSpPr/>
            <p:nvPr/>
          </p:nvSpPr>
          <p:spPr>
            <a:xfrm>
              <a:off x="6156176" y="2924944"/>
              <a:ext cx="1908000" cy="1188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6692" y="3398997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3013805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0" name="Straight Arrow Connector 79"/>
            <p:cNvCxnSpPr/>
            <p:nvPr/>
          </p:nvCxnSpPr>
          <p:spPr>
            <a:xfrm flipV="1">
              <a:off x="7132090" y="3157824"/>
              <a:ext cx="319958" cy="36112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6266109" y="369348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5717313" y="4595011"/>
            <a:ext cx="1476000" cy="972000"/>
            <a:chOff x="6162396" y="4365104"/>
            <a:chExt cx="1908000" cy="1188000"/>
          </a:xfrm>
          <a:solidFill>
            <a:schemeClr val="bg1">
              <a:lumMod val="85000"/>
            </a:schemeClr>
          </a:solidFill>
        </p:grpSpPr>
        <p:sp>
          <p:nvSpPr>
            <p:cNvPr id="74" name="Rectangle 73"/>
            <p:cNvSpPr/>
            <p:nvPr/>
          </p:nvSpPr>
          <p:spPr>
            <a:xfrm>
              <a:off x="6162396" y="4365104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6266109" y="49004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6266109" y="50528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6266109" y="52052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6266109" y="5357635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66416" y="4821968"/>
              <a:ext cx="400406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4436776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88" name="Straight Arrow Connector 87"/>
            <p:cNvCxnSpPr/>
            <p:nvPr/>
          </p:nvCxnSpPr>
          <p:spPr>
            <a:xfrm flipV="1">
              <a:off x="7156773" y="4594595"/>
              <a:ext cx="325756" cy="308864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5717313" y="2457732"/>
            <a:ext cx="1476000" cy="972000"/>
            <a:chOff x="6162396" y="1494040"/>
            <a:chExt cx="1908000" cy="1188000"/>
          </a:xfrm>
          <a:solidFill>
            <a:schemeClr val="bg1">
              <a:lumMod val="85000"/>
            </a:schemeClr>
          </a:solidFill>
        </p:grpSpPr>
        <p:cxnSp>
          <p:nvCxnSpPr>
            <p:cNvPr id="76" name="Straight Arrow Connector 75"/>
            <p:cNvCxnSpPr/>
            <p:nvPr/>
          </p:nvCxnSpPr>
          <p:spPr>
            <a:xfrm>
              <a:off x="7229739" y="1778830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229803" y="1922846"/>
              <a:ext cx="576000" cy="0"/>
            </a:xfrm>
            <a:prstGeom prst="straightConnector1">
              <a:avLst/>
            </a:prstGeom>
            <a:grpFill/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/>
            <p:cNvSpPr/>
            <p:nvPr/>
          </p:nvSpPr>
          <p:spPr>
            <a:xfrm>
              <a:off x="6162396" y="1494040"/>
              <a:ext cx="1908000" cy="1188000"/>
            </a:xfrm>
            <a:prstGeom prst="rect">
              <a:avLst/>
            </a:prstGeom>
            <a:grpFill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0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3482" y="1628800"/>
              <a:ext cx="394837" cy="6120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91" name="Straight Arrow Connector 90"/>
            <p:cNvCxnSpPr/>
            <p:nvPr/>
          </p:nvCxnSpPr>
          <p:spPr>
            <a:xfrm>
              <a:off x="7130205" y="1691283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7130269" y="1835299"/>
              <a:ext cx="360000" cy="0"/>
            </a:xfrm>
            <a:prstGeom prst="straightConnector1">
              <a:avLst/>
            </a:prstGeom>
            <a:grpFill/>
            <a:ln w="190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TextBox 94"/>
          <p:cNvSpPr txBox="1"/>
          <p:nvPr/>
        </p:nvSpPr>
        <p:spPr>
          <a:xfrm>
            <a:off x="714884" y="1876361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Non partitioned table</a:t>
            </a:r>
          </a:p>
          <a:p>
            <a:pPr algn="ctr"/>
            <a:endParaRPr lang="en-US" sz="16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2984288" y="1876361"/>
            <a:ext cx="233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Functional partitioned table (e.g. month)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87113" y="1876361"/>
            <a:ext cx="233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Hash partitioning</a:t>
            </a:r>
          </a:p>
        </p:txBody>
      </p:sp>
      <p:sp>
        <p:nvSpPr>
          <p:cNvPr id="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Scale-Map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90" y="2986168"/>
            <a:ext cx="462941" cy="42899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90" y="4032142"/>
            <a:ext cx="462941" cy="42899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26" y="2946650"/>
            <a:ext cx="462941" cy="42899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0226" y="4013389"/>
            <a:ext cx="462941" cy="428992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09" y="3019285"/>
            <a:ext cx="462941" cy="428992"/>
          </a:xfrm>
          <a:prstGeom prst="rect">
            <a:avLst/>
          </a:prstGeom>
        </p:spPr>
      </p:pic>
      <p:sp>
        <p:nvSpPr>
          <p:cNvPr id="10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0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31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&amp; Summary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308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Loading 1 month of data</a:t>
            </a:r>
            <a:br>
              <a:rPr lang="en-US" dirty="0" smtClean="0"/>
            </a:br>
            <a:r>
              <a:rPr lang="en-US" sz="2000" dirty="0"/>
              <a:t> Loading Strategy vs. Number of Cores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457201" y="2162501"/>
          <a:ext cx="6840001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517"/>
                <a:gridCol w="1270459"/>
                <a:gridCol w="1230547"/>
                <a:gridCol w="1416478"/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Strategy</a:t>
                      </a:r>
                      <a:endParaRPr lang="en-US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Rows Write/s</a:t>
                      </a:r>
                      <a:endParaRPr lang="en-US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Number of Threads</a:t>
                      </a:r>
                      <a:endParaRPr lang="en-US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noProof="0" dirty="0" err="1" smtClean="0"/>
                        <a:t>Recommen-dation</a:t>
                      </a:r>
                      <a:endParaRPr lang="en-US" sz="1800" noProof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Table or single Partition (Direct)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450.000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Partition by month</a:t>
                      </a:r>
                      <a:r>
                        <a:rPr lang="en-US" sz="1500" baseline="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 (Switch In)</a:t>
                      </a:r>
                      <a:endParaRPr lang="en-US" sz="1500" noProof="0" dirty="0" smtClean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155.000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Hash Partitioning (Direct)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500.000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Hash Partitioning (Switch In)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775.000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800" b="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57201" y="5229553"/>
            <a:ext cx="1939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*16 Hash Partitions</a:t>
            </a:r>
          </a:p>
        </p:txBody>
      </p:sp>
      <p:sp>
        <p:nvSpPr>
          <p:cNvPr id="10" name="Up Arrow 9"/>
          <p:cNvSpPr/>
          <p:nvPr/>
        </p:nvSpPr>
        <p:spPr>
          <a:xfrm rot="2566255">
            <a:off x="6513775" y="4254943"/>
            <a:ext cx="216000" cy="216000"/>
          </a:xfrm>
          <a:prstGeom prst="upArrow">
            <a:avLst/>
          </a:prstGeom>
          <a:gradFill>
            <a:gsLst>
              <a:gs pos="0">
                <a:srgbClr val="75BE2C"/>
              </a:gs>
              <a:gs pos="100000">
                <a:srgbClr val="BAE58F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Up Arrow 10"/>
          <p:cNvSpPr/>
          <p:nvPr/>
        </p:nvSpPr>
        <p:spPr>
          <a:xfrm rot="5400000">
            <a:off x="6513775" y="3171990"/>
            <a:ext cx="216000" cy="216000"/>
          </a:xfrm>
          <a:prstGeom prst="upArrow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Up Arrow 11"/>
          <p:cNvSpPr/>
          <p:nvPr/>
        </p:nvSpPr>
        <p:spPr>
          <a:xfrm rot="8104399">
            <a:off x="6513774" y="3561285"/>
            <a:ext cx="216000" cy="216000"/>
          </a:xfrm>
          <a:prstGeom prst="up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Up Arrow 13"/>
          <p:cNvSpPr/>
          <p:nvPr/>
        </p:nvSpPr>
        <p:spPr>
          <a:xfrm rot="5400000">
            <a:off x="6513775" y="3896791"/>
            <a:ext cx="216000" cy="216000"/>
          </a:xfrm>
          <a:prstGeom prst="upArrow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41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Loading 8 months of data </a:t>
            </a:r>
            <a:br>
              <a:rPr lang="en-US" dirty="0" smtClean="0"/>
            </a:br>
            <a:r>
              <a:rPr lang="en-US" sz="2000" dirty="0"/>
              <a:t>Loading Strategy vs. Number of Cores</a:t>
            </a:r>
            <a:endParaRPr lang="en-US" dirty="0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457200" y="2162501"/>
          <a:ext cx="6843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200"/>
                <a:gridCol w="1270800"/>
                <a:gridCol w="1231200"/>
                <a:gridCol w="1418400"/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Strategy</a:t>
                      </a:r>
                      <a:endParaRPr lang="en-US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Rows Write/s</a:t>
                      </a:r>
                      <a:endParaRPr lang="en-US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Number of Threads</a:t>
                      </a:r>
                      <a:endParaRPr lang="en-US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 err="1" smtClean="0"/>
                        <a:t>Recommen-dation</a:t>
                      </a:r>
                      <a:endParaRPr lang="en-US" sz="1800" noProof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Table or single Partition (Direct)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600.000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Partition</a:t>
                      </a:r>
                      <a:r>
                        <a:rPr lang="en-US" sz="1500" baseline="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 by month (Switch In)</a:t>
                      </a:r>
                      <a:endParaRPr lang="en-US" sz="1500" noProof="0" dirty="0" smtClean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840.000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8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Hash Partitioning (Direct)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870.000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32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Hash Partitioning (Switch In)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1.000.000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32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57200" y="522955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*4 Hash Partitions</a:t>
            </a:r>
          </a:p>
        </p:txBody>
      </p:sp>
      <p:sp>
        <p:nvSpPr>
          <p:cNvPr id="15" name="Up Arrow 14"/>
          <p:cNvSpPr/>
          <p:nvPr/>
        </p:nvSpPr>
        <p:spPr>
          <a:xfrm rot="2566255">
            <a:off x="6524008" y="4254943"/>
            <a:ext cx="216000" cy="216000"/>
          </a:xfrm>
          <a:prstGeom prst="upArrow">
            <a:avLst/>
          </a:prstGeom>
          <a:gradFill>
            <a:gsLst>
              <a:gs pos="0">
                <a:srgbClr val="75BE2C"/>
              </a:gs>
              <a:gs pos="100000">
                <a:srgbClr val="BAE58F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Up Arrow 15"/>
          <p:cNvSpPr/>
          <p:nvPr/>
        </p:nvSpPr>
        <p:spPr>
          <a:xfrm rot="5400000">
            <a:off x="6524008" y="3528391"/>
            <a:ext cx="216000" cy="216000"/>
          </a:xfrm>
          <a:prstGeom prst="upArrow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Up Arrow 16"/>
          <p:cNvSpPr/>
          <p:nvPr/>
        </p:nvSpPr>
        <p:spPr>
          <a:xfrm rot="8104399">
            <a:off x="6524008" y="3171990"/>
            <a:ext cx="216000" cy="216000"/>
          </a:xfrm>
          <a:prstGeom prst="up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18" name="Up Arrow 17"/>
          <p:cNvSpPr/>
          <p:nvPr/>
        </p:nvSpPr>
        <p:spPr>
          <a:xfrm rot="5400000">
            <a:off x="6524008" y="3896791"/>
            <a:ext cx="216000" cy="216000"/>
          </a:xfrm>
          <a:prstGeom prst="upArrow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05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Loading 16 months of data</a:t>
            </a:r>
            <a:r>
              <a:rPr lang="en-US" sz="2200" dirty="0"/>
              <a:t/>
            </a:r>
            <a:br>
              <a:rPr lang="en-US" sz="2200" dirty="0"/>
            </a:br>
            <a:r>
              <a:rPr lang="en-US" sz="2000" dirty="0"/>
              <a:t>Loading Strategy vs. Number of Cores</a:t>
            </a:r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/>
          </p:nvPr>
        </p:nvGraphicFramePr>
        <p:xfrm>
          <a:off x="457200" y="2162501"/>
          <a:ext cx="68436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3200"/>
                <a:gridCol w="1270800"/>
                <a:gridCol w="1231200"/>
                <a:gridCol w="1418400"/>
              </a:tblGrid>
              <a:tr h="914400"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Strategy</a:t>
                      </a:r>
                      <a:endParaRPr lang="en-US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Rows Write/s</a:t>
                      </a:r>
                      <a:endParaRPr lang="en-US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noProof="0" dirty="0" smtClean="0"/>
                        <a:t>Number of Threads</a:t>
                      </a:r>
                      <a:endParaRPr lang="en-US" sz="18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noProof="0" dirty="0" err="1" smtClean="0"/>
                        <a:t>Recommen-dation</a:t>
                      </a:r>
                      <a:endParaRPr lang="en-US" sz="1800" noProof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Table or single Partition (Direct)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970.000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Partition by month</a:t>
                      </a:r>
                      <a:r>
                        <a:rPr lang="en-US" sz="1500" baseline="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 (Switch In)</a:t>
                      </a:r>
                      <a:endParaRPr lang="en-US" sz="1500" noProof="0" dirty="0" smtClean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1.150.000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16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Hash Partitioning (Direct)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590.000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64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Hash Partitioning (Switch In) (*)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815.000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500" noProof="0" dirty="0" smtClean="0">
                          <a:solidFill>
                            <a:schemeClr val="tx2"/>
                          </a:solidFill>
                          <a:latin typeface="Arial" pitchFamily="34" charset="0"/>
                          <a:cs typeface="Arial" pitchFamily="34" charset="0"/>
                        </a:rPr>
                        <a:t>64</a:t>
                      </a:r>
                      <a:endParaRPr lang="en-US" sz="1500" noProof="0" dirty="0">
                        <a:solidFill>
                          <a:schemeClr val="tx2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noProof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Up Arrow 12"/>
          <p:cNvSpPr/>
          <p:nvPr/>
        </p:nvSpPr>
        <p:spPr>
          <a:xfrm rot="8104399">
            <a:off x="6526996" y="3906653"/>
            <a:ext cx="216000" cy="216000"/>
          </a:xfrm>
          <a:prstGeom prst="up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6" name="Up Arrow 15"/>
          <p:cNvSpPr/>
          <p:nvPr/>
        </p:nvSpPr>
        <p:spPr>
          <a:xfrm rot="5400000">
            <a:off x="6526996" y="3153971"/>
            <a:ext cx="216000" cy="216000"/>
          </a:xfrm>
          <a:prstGeom prst="upArrow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/>
          <p:cNvSpPr txBox="1"/>
          <p:nvPr/>
        </p:nvSpPr>
        <p:spPr>
          <a:xfrm>
            <a:off x="457200" y="5229553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*4 Hash Partitions</a:t>
            </a:r>
          </a:p>
        </p:txBody>
      </p:sp>
      <p:sp>
        <p:nvSpPr>
          <p:cNvPr id="12" name="Up Arrow 11"/>
          <p:cNvSpPr/>
          <p:nvPr/>
        </p:nvSpPr>
        <p:spPr>
          <a:xfrm rot="5400000">
            <a:off x="6526528" y="4261813"/>
            <a:ext cx="216000" cy="216000"/>
          </a:xfrm>
          <a:prstGeom prst="upArrow">
            <a:avLst/>
          </a:prstGeom>
          <a:gradFill>
            <a:gsLst>
              <a:gs pos="0">
                <a:srgbClr val="FFFF00"/>
              </a:gs>
              <a:gs pos="100000">
                <a:srgbClr val="FFFF99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Up Arrow 9"/>
          <p:cNvSpPr/>
          <p:nvPr/>
        </p:nvSpPr>
        <p:spPr>
          <a:xfrm rot="2566255">
            <a:off x="6524008" y="3514717"/>
            <a:ext cx="216000" cy="216000"/>
          </a:xfrm>
          <a:prstGeom prst="upArrow">
            <a:avLst/>
          </a:prstGeom>
          <a:gradFill>
            <a:gsLst>
              <a:gs pos="0">
                <a:srgbClr val="75BE2C"/>
              </a:gs>
              <a:gs pos="100000">
                <a:srgbClr val="BAE58F"/>
              </a:gs>
            </a:gsLst>
          </a:gradFill>
          <a:ln>
            <a:solidFill>
              <a:schemeClr val="tx2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2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Can I partition by both Month and HASH?</a:t>
            </a:r>
            <a:endParaRPr lang="en-US" dirty="0"/>
          </a:p>
        </p:txBody>
      </p:sp>
      <p:pic>
        <p:nvPicPr>
          <p:cNvPr id="4" name="Picture 2" descr="C:\Users\Alexeik\AppData\Local\Temp\SNAGHTML29a7c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16" y="4891012"/>
            <a:ext cx="5884970" cy="110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322669" y="4953799"/>
            <a:ext cx="450668" cy="143754"/>
          </a:xfrm>
          <a:prstGeom prst="roundRect">
            <a:avLst/>
          </a:prstGeom>
          <a:noFill/>
          <a:ln w="158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7762" y="4443795"/>
            <a:ext cx="542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accent3">
                    <a:lumMod val="75000"/>
                  </a:schemeClr>
                </a:solidFill>
              </a:rPr>
              <a:t>Offset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1858" y="4566906"/>
            <a:ext cx="45399" cy="285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21105" y="4660989"/>
            <a:ext cx="193315" cy="2928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257" y="4234842"/>
            <a:ext cx="11464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>
                <a:solidFill>
                  <a:schemeClr val="accent3">
                    <a:lumMod val="75000"/>
                  </a:schemeClr>
                </a:solidFill>
              </a:rPr>
              <a:t>Month indicator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37907" y="4188674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January </a:t>
            </a:r>
          </a:p>
        </p:txBody>
      </p:sp>
      <p:sp>
        <p:nvSpPr>
          <p:cNvPr id="11" name="Right Brace 10"/>
          <p:cNvSpPr/>
          <p:nvPr/>
        </p:nvSpPr>
        <p:spPr>
          <a:xfrm rot="16200000">
            <a:off x="1748357" y="3123357"/>
            <a:ext cx="252483" cy="3282829"/>
          </a:xfrm>
          <a:prstGeom prst="rightBrace">
            <a:avLst>
              <a:gd name="adj1" fmla="val 102928"/>
              <a:gd name="adj2" fmla="val 50000"/>
            </a:avLst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7" y="1755942"/>
            <a:ext cx="5907482" cy="1780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168" y="1755943"/>
            <a:ext cx="4767805" cy="3155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1017368" cy="365125"/>
          </a:xfrm>
        </p:spPr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39310" y="6286903"/>
            <a:ext cx="2734544" cy="365125"/>
          </a:xfrm>
        </p:spPr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You</a:t>
            </a:r>
            <a:r>
              <a:rPr lang="de-DE" dirty="0" smtClean="0"/>
              <a:t> rock!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 smtClean="0"/>
              <a:t>13.06.2015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722" y="1816703"/>
            <a:ext cx="4453914" cy="222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9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Scale-Out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12" y="439738"/>
            <a:ext cx="7790745" cy="336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0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SSIS Scale-Out Whitepaper</a:t>
            </a:r>
            <a:endParaRPr lang="de-DE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23885" y="1718342"/>
            <a:ext cx="6574972" cy="1273629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Scale-Out SQL Server Integration Services Environment: A Sample Pattern</a:t>
            </a:r>
            <a:endParaRPr lang="en-US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msdn.microsoft.com/en-us/dn887191.aspx</a:t>
            </a:r>
            <a:r>
              <a:rPr lang="de-DE" dirty="0" smtClean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6" y="1706769"/>
            <a:ext cx="1268932" cy="1296776"/>
          </a:xfrm>
          <a:prstGeom prst="rect">
            <a:avLst/>
          </a:prstGeom>
        </p:spPr>
      </p:pic>
      <p:pic>
        <p:nvPicPr>
          <p:cNvPr id="6" name="Picture 5" descr="C:\Users\spelluru\Desktop\SSIS\Scaling Out SSIS Solutions\Whitepaper\RELEASE\V1\Diagrams\New\Scale-Out-Architecture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4" y="3408790"/>
            <a:ext cx="3119175" cy="3282054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80363220"/>
              </p:ext>
            </p:extLst>
          </p:nvPr>
        </p:nvGraphicFramePr>
        <p:xfrm>
          <a:off x="3251199" y="3574143"/>
          <a:ext cx="3227705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1148388711"/>
              </p:ext>
            </p:extLst>
          </p:nvPr>
        </p:nvGraphicFramePr>
        <p:xfrm>
          <a:off x="6068771" y="3574143"/>
          <a:ext cx="3227705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382814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Questions</a:t>
            </a:r>
            <a:r>
              <a:rPr lang="de-DE" dirty="0" smtClean="0"/>
              <a:t>?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577" y="1417638"/>
            <a:ext cx="6034617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40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smtClean="0"/>
              <a:t>13.06.2015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SQLSaturday Rheinland 2015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" y="1832167"/>
            <a:ext cx="9144000" cy="42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Save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date</a:t>
            </a:r>
            <a:r>
              <a:rPr lang="de-DE" dirty="0" smtClean="0"/>
              <a:t>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 smtClean="0"/>
              <a:t>13.06.2015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 smtClean="0"/>
              <a:t>SQLSaturday</a:t>
            </a:r>
            <a:r>
              <a:rPr lang="en-US" dirty="0" smtClean="0"/>
              <a:t> </a:t>
            </a:r>
            <a:r>
              <a:rPr lang="en-US" dirty="0" err="1" smtClean="0"/>
              <a:t>Rheinland</a:t>
            </a:r>
            <a:r>
              <a:rPr lang="en-US" dirty="0" smtClean="0"/>
              <a:t> 2015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59" y="2505943"/>
            <a:ext cx="8915681" cy="15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2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4" r="4953"/>
          <a:stretch/>
        </p:blipFill>
        <p:spPr>
          <a:xfrm>
            <a:off x="-1" y="1587294"/>
            <a:ext cx="9144001" cy="52707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/>
              <a:t>Some Basics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Configuration &amp; Settings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High Performance ETL with SSIS</a:t>
            </a:r>
          </a:p>
          <a:p>
            <a:pPr>
              <a:lnSpc>
                <a:spcPct val="150000"/>
              </a:lnSpc>
            </a:pPr>
            <a:r>
              <a:rPr lang="en-US" sz="2000" dirty="0" err="1" smtClean="0"/>
              <a:t>Parallelismen</a:t>
            </a:r>
            <a:r>
              <a:rPr lang="en-US" sz="2000" dirty="0" smtClean="0"/>
              <a:t> strategies</a:t>
            </a:r>
          </a:p>
          <a:p>
            <a:pPr>
              <a:lnSpc>
                <a:spcPct val="150000"/>
              </a:lnSpc>
            </a:pPr>
            <a:r>
              <a:rPr lang="en-US" sz="2000" dirty="0" smtClean="0"/>
              <a:t>Results &amp; Summary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169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QLSaturday_409_Template.potx" id="{08A11EC0-F08C-4A96-B01C-6B883637C3EA}" vid="{A22F3279-FC7D-4500-BC86-F959C1D7A5A4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SQLSaturday_409_Template</Template>
  <TotalTime>0</TotalTime>
  <Words>2200</Words>
  <Application>Microsoft Office PowerPoint</Application>
  <PresentationFormat>On-screen Show (4:3)</PresentationFormat>
  <Paragraphs>584</Paragraphs>
  <Slides>73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Wingdings</vt:lpstr>
      <vt:lpstr>Wingdings 2</vt:lpstr>
      <vt:lpstr>Office Theme</vt:lpstr>
      <vt:lpstr>SSIS Performance Tuning</vt:lpstr>
      <vt:lpstr>About me – Marcel Franke</vt:lpstr>
      <vt:lpstr>Organizer</vt:lpstr>
      <vt:lpstr>Bronze Sponsor</vt:lpstr>
      <vt:lpstr>Silver Sponsor</vt:lpstr>
      <vt:lpstr>Gold Sponsor</vt:lpstr>
      <vt:lpstr>You rock!</vt:lpstr>
      <vt:lpstr>Save the date!</vt:lpstr>
      <vt:lpstr>Agenda</vt:lpstr>
      <vt:lpstr>Understand the Basics OR  exercises on the pool deck</vt:lpstr>
      <vt:lpstr>Basics of Performance-Tuning</vt:lpstr>
      <vt:lpstr>The Tuning for Scale Loop</vt:lpstr>
      <vt:lpstr>A typical Data Warehouse solution</vt:lpstr>
      <vt:lpstr>Measure your Baseline</vt:lpstr>
      <vt:lpstr>Hardware Configuration Server Components</vt:lpstr>
      <vt:lpstr>Hardware Configuration Storage Components</vt:lpstr>
      <vt:lpstr>You have got a Server!!!</vt:lpstr>
      <vt:lpstr>How does the SSIS Engine works?</vt:lpstr>
      <vt:lpstr>How does the SSIS Engine works? Architecture</vt:lpstr>
      <vt:lpstr>How does the SSIS Engine works? Data Flow</vt:lpstr>
      <vt:lpstr>How does the SSIS Engine works? Data Flow</vt:lpstr>
      <vt:lpstr>How does the SSIS Engine works? Data Flow</vt:lpstr>
      <vt:lpstr>Best Practices for your package design</vt:lpstr>
      <vt:lpstr>SETUP SQL Server Correctly</vt:lpstr>
      <vt:lpstr>The Data Loading Performance Guide</vt:lpstr>
      <vt:lpstr>High Performance ETL </vt:lpstr>
      <vt:lpstr>High Performance ETL Step 1: Hardware Tuning for High Performance ETL</vt:lpstr>
      <vt:lpstr>High Performance ETL Step 2: SSIS Settings for High Performance ETL</vt:lpstr>
      <vt:lpstr>High Performance ETL Step 3: Be sure to be minimal logged</vt:lpstr>
      <vt:lpstr>High Performance ETL Step 4: The data model</vt:lpstr>
      <vt:lpstr>How to load?</vt:lpstr>
      <vt:lpstr>Baseline tests</vt:lpstr>
      <vt:lpstr>High Performance ETL Sequential Read</vt:lpstr>
      <vt:lpstr>High Performance ETL Sequential Write</vt:lpstr>
      <vt:lpstr>High Performance ETL Validating DOP impact</vt:lpstr>
      <vt:lpstr>High Performance ETL Compression</vt:lpstr>
      <vt:lpstr>The baseline summary</vt:lpstr>
      <vt:lpstr>Let’s do it parallel</vt:lpstr>
      <vt:lpstr>Our Scale-Map</vt:lpstr>
      <vt:lpstr>Our Scale-Map</vt:lpstr>
      <vt:lpstr>High Performance ETL Load one month into single partition</vt:lpstr>
      <vt:lpstr>High Performance ETL</vt:lpstr>
      <vt:lpstr>High Performance ETL</vt:lpstr>
      <vt:lpstr>High Performance ETL</vt:lpstr>
      <vt:lpstr>High Performance ETL Distribution Key</vt:lpstr>
      <vt:lpstr>Conclusion</vt:lpstr>
      <vt:lpstr>PAGELATCH_X</vt:lpstr>
      <vt:lpstr>PAGELATCH_X</vt:lpstr>
      <vt:lpstr>Our Scale-Map</vt:lpstr>
      <vt:lpstr>High Performance ETL</vt:lpstr>
      <vt:lpstr>High Performance ETL</vt:lpstr>
      <vt:lpstr>But what if loading one month is not fast enough?</vt:lpstr>
      <vt:lpstr>Our Scale-Map</vt:lpstr>
      <vt:lpstr>Hash Partition Basis</vt:lpstr>
      <vt:lpstr>High Performance ETL</vt:lpstr>
      <vt:lpstr>High Performance ETL</vt:lpstr>
      <vt:lpstr>High Performance ETL</vt:lpstr>
      <vt:lpstr>High Performance ETL</vt:lpstr>
      <vt:lpstr>High Performance ETL</vt:lpstr>
      <vt:lpstr>Conclusion</vt:lpstr>
      <vt:lpstr>Our Scale-Map</vt:lpstr>
      <vt:lpstr>High Performance ETL</vt:lpstr>
      <vt:lpstr>High Performance ETL</vt:lpstr>
      <vt:lpstr>Our Scale-Map</vt:lpstr>
      <vt:lpstr>Results &amp; Summary</vt:lpstr>
      <vt:lpstr>Loading 1 month of data  Loading Strategy vs. Number of Cores</vt:lpstr>
      <vt:lpstr>Loading 8 months of data  Loading Strategy vs. Number of Cores</vt:lpstr>
      <vt:lpstr>Loading 16 months of data Loading Strategy vs. Number of Cores</vt:lpstr>
      <vt:lpstr>Can I partition by both Month and HASH?</vt:lpstr>
      <vt:lpstr>Scale-Out</vt:lpstr>
      <vt:lpstr>SSIS Scale-Out Whitepaper</vt:lpstr>
      <vt:lpstr>Questions?</vt:lpstr>
      <vt:lpstr>PowerPoint Presentation</vt:lpstr>
    </vt:vector>
  </TitlesOfParts>
  <Company>Revealed Design, LLC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creator>Marcel Franke</dc:creator>
  <cp:keywords>PASS and SQL Saturdays</cp:keywords>
  <cp:lastModifiedBy>Marcel Franke</cp:lastModifiedBy>
  <cp:revision>44</cp:revision>
  <dcterms:created xsi:type="dcterms:W3CDTF">2015-06-09T07:05:53Z</dcterms:created>
  <dcterms:modified xsi:type="dcterms:W3CDTF">2015-06-11T16:50:45Z</dcterms:modified>
</cp:coreProperties>
</file>